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17"/>
  </p:notesMasterIdLst>
  <p:sldIdLst>
    <p:sldId id="256" r:id="rId2"/>
    <p:sldId id="270"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D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90"/>
    <p:restoredTop sz="94666"/>
  </p:normalViewPr>
  <p:slideViewPr>
    <p:cSldViewPr snapToGrid="0" snapToObjects="1" showGuides="1">
      <p:cViewPr varScale="1">
        <p:scale>
          <a:sx n="98" d="100"/>
          <a:sy n="98" d="100"/>
        </p:scale>
        <p:origin x="1488" y="184"/>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Lst>
  </p:outlineViewPr>
  <p:notesTextViewPr>
    <p:cViewPr>
      <p:scale>
        <a:sx n="1" d="1"/>
        <a:sy n="1" d="1"/>
      </p:scale>
      <p:origin x="0" y="-1024"/>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_rels/viewProps.xml.rels><?xml version="1.0" encoding="UTF-8" standalone="yes"?>
<Relationships xmlns="http://schemas.openxmlformats.org/package/2006/relationships"><Relationship Id="rId11" Type="http://schemas.openxmlformats.org/officeDocument/2006/relationships/slide" Target="slides/slide12.xml"/><Relationship Id="rId12" Type="http://schemas.openxmlformats.org/officeDocument/2006/relationships/slide" Target="slides/slide13.xml"/><Relationship Id="rId13" Type="http://schemas.openxmlformats.org/officeDocument/2006/relationships/slide" Target="slides/slide14.xml"/><Relationship Id="rId14" Type="http://schemas.openxmlformats.org/officeDocument/2006/relationships/slide" Target="slides/slide15.xml"/><Relationship Id="rId1" Type="http://schemas.openxmlformats.org/officeDocument/2006/relationships/slide" Target="slides/slide1.xml"/><Relationship Id="rId2" Type="http://schemas.openxmlformats.org/officeDocument/2006/relationships/slide" Target="slides/slide3.xml"/><Relationship Id="rId3" Type="http://schemas.openxmlformats.org/officeDocument/2006/relationships/slide" Target="slides/slide4.xml"/><Relationship Id="rId4" Type="http://schemas.openxmlformats.org/officeDocument/2006/relationships/slide" Target="slides/slide5.xml"/><Relationship Id="rId5" Type="http://schemas.openxmlformats.org/officeDocument/2006/relationships/slide" Target="slides/slide6.xml"/><Relationship Id="rId6" Type="http://schemas.openxmlformats.org/officeDocument/2006/relationships/slide" Target="slides/slide7.xml"/><Relationship Id="rId7" Type="http://schemas.openxmlformats.org/officeDocument/2006/relationships/slide" Target="slides/slide8.xml"/><Relationship Id="rId8" Type="http://schemas.openxmlformats.org/officeDocument/2006/relationships/slide" Target="slides/slide9.xml"/><Relationship Id="rId9" Type="http://schemas.openxmlformats.org/officeDocument/2006/relationships/slide" Target="slides/slide10.xml"/><Relationship Id="rId10" Type="http://schemas.openxmlformats.org/officeDocument/2006/relationships/slide" Target="slides/slide11.xml"/></Relationships>
</file>

<file path=ppt/media/image2.tiff>
</file>

<file path=ppt/media/image6.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521D54-6239-2E43-B97E-AFAB5C0D50B0}" type="datetimeFigureOut">
              <a:rPr lang="en-US" smtClean="0"/>
              <a:t>9/10/16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D8CF73-2260-0D40-AA91-30634AB7EEC7}" type="slidenum">
              <a:rPr lang="en-US" smtClean="0"/>
              <a:t>‹#›</a:t>
            </a:fld>
            <a:endParaRPr lang="en-US"/>
          </a:p>
        </p:txBody>
      </p:sp>
    </p:spTree>
    <p:extLst>
      <p:ext uri="{BB962C8B-B14F-4D97-AF65-F5344CB8AC3E}">
        <p14:creationId xmlns:p14="http://schemas.microsoft.com/office/powerpoint/2010/main" val="923136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木立研究室の今田雄太郎と申します。</a:t>
            </a:r>
            <a:endParaRPr lang="en-US" altLang="ja-JP" dirty="0" smtClean="0"/>
          </a:p>
          <a:p>
            <a:r>
              <a:rPr lang="en-US" sz="1200" dirty="0" smtClean="0"/>
              <a:t>Inferring tumor clonal evolution utilizing population genetics</a:t>
            </a:r>
          </a:p>
          <a:p>
            <a:r>
              <a:rPr lang="ja-JP" altLang="en-US" sz="1200" dirty="0" smtClean="0"/>
              <a:t>という表題で発表させていただきます。よろしくお願い致します。</a:t>
            </a:r>
            <a:endParaRPr lang="en-US" dirty="0"/>
          </a:p>
        </p:txBody>
      </p:sp>
      <p:sp>
        <p:nvSpPr>
          <p:cNvPr id="4" name="Slide Number Placeholder 3"/>
          <p:cNvSpPr>
            <a:spLocks noGrp="1"/>
          </p:cNvSpPr>
          <p:nvPr>
            <p:ph type="sldNum" sz="quarter" idx="10"/>
          </p:nvPr>
        </p:nvSpPr>
        <p:spPr/>
        <p:txBody>
          <a:bodyPr/>
          <a:lstStyle/>
          <a:p>
            <a:fld id="{15D8CF73-2260-0D40-AA91-30634AB7EEC7}" type="slidenum">
              <a:rPr lang="en-US" smtClean="0"/>
              <a:t>1</a:t>
            </a:fld>
            <a:endParaRPr lang="en-US"/>
          </a:p>
        </p:txBody>
      </p:sp>
    </p:spTree>
    <p:extLst>
      <p:ext uri="{BB962C8B-B14F-4D97-AF65-F5344CB8AC3E}">
        <p14:creationId xmlns:p14="http://schemas.microsoft.com/office/powerpoint/2010/main" val="1740298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Wright-Fisher</a:t>
            </a:r>
            <a:r>
              <a:rPr lang="ja-JP" altLang="en-US" dirty="0" smtClean="0"/>
              <a:t>モデルによって計算される変異アレル頻度分布と、部分型誕生時刻との関係をバイオリンプロットで表すと左図のようになり、</a:t>
            </a:r>
            <a:r>
              <a:rPr lang="ja-JP" altLang="en-US" dirty="0" smtClean="0"/>
              <a:t>部分型の誕生時刻が早いほど、部分型内部に起こったパッセンジャー変異は集団内に固定しやすいことがわかります。これを逆に利用し、観測されるパッセンジャー変異アレル頻度分布から、各部分型の誕生時刻を最尤推定することが、本手法の本質になり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p:txBody>
      </p:sp>
      <p:sp>
        <p:nvSpPr>
          <p:cNvPr id="4" name="Slide Number Placeholder 3"/>
          <p:cNvSpPr>
            <a:spLocks noGrp="1"/>
          </p:cNvSpPr>
          <p:nvPr>
            <p:ph type="sldNum" sz="quarter" idx="10"/>
          </p:nvPr>
        </p:nvSpPr>
        <p:spPr/>
        <p:txBody>
          <a:bodyPr/>
          <a:lstStyle/>
          <a:p>
            <a:fld id="{15D8CF73-2260-0D40-AA91-30634AB7EEC7}" type="slidenum">
              <a:rPr lang="en-US" smtClean="0"/>
              <a:t>10</a:t>
            </a:fld>
            <a:endParaRPr lang="en-US"/>
          </a:p>
        </p:txBody>
      </p:sp>
    </p:spTree>
    <p:extLst>
      <p:ext uri="{BB962C8B-B14F-4D97-AF65-F5344CB8AC3E}">
        <p14:creationId xmlns:p14="http://schemas.microsoft.com/office/powerpoint/2010/main" val="19906528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次にリザルトですが、正解パラメータ</a:t>
            </a:r>
            <a:r>
              <a:rPr lang="en-US" altLang="ja-JP" dirty="0" smtClean="0"/>
              <a:t>t, n</a:t>
            </a:r>
            <a:r>
              <a:rPr lang="ja-JP" altLang="en-US" dirty="0" smtClean="0"/>
              <a:t>を用意し、</a:t>
            </a:r>
            <a:r>
              <a:rPr lang="ja-JP" altLang="en-US" dirty="0" smtClean="0"/>
              <a:t>各部分型に入ったパッセンジャー変異は、選択圧がかからずに</a:t>
            </a:r>
            <a:r>
              <a:rPr lang="en-US" altLang="ja-JP" dirty="0" smtClean="0"/>
              <a:t>Wright-Fisher model</a:t>
            </a:r>
            <a:r>
              <a:rPr lang="ja-JP" altLang="en-US" dirty="0" smtClean="0"/>
              <a:t>に従うと過程し、上記</a:t>
            </a:r>
            <a:r>
              <a:rPr lang="en-US" altLang="ja-JP" dirty="0" smtClean="0"/>
              <a:t>t, n</a:t>
            </a:r>
            <a:r>
              <a:rPr lang="ja-JP" altLang="en-US" dirty="0" smtClean="0"/>
              <a:t>に基づき計算されるパッセンジャー変異アレル頻度からリードを生成しました。</a:t>
            </a:r>
            <a:endParaRPr lang="en-US" altLang="ja-JP" dirty="0" smtClean="0"/>
          </a:p>
          <a:p>
            <a:r>
              <a:rPr lang="ja-JP" altLang="en-US" dirty="0" smtClean="0"/>
              <a:t>生成したリードから</a:t>
            </a:r>
            <a:r>
              <a:rPr lang="en-US" altLang="ja-JP" dirty="0" err="1" smtClean="0"/>
              <a:t>t,n</a:t>
            </a:r>
            <a:r>
              <a:rPr lang="ja-JP" altLang="en-US" dirty="0" smtClean="0"/>
              <a:t>を推定する最尤推定問題は下の式のようになります。</a:t>
            </a:r>
            <a:endParaRPr lang="en-US" dirty="0"/>
          </a:p>
        </p:txBody>
      </p:sp>
      <p:sp>
        <p:nvSpPr>
          <p:cNvPr id="4" name="Slide Number Placeholder 3"/>
          <p:cNvSpPr>
            <a:spLocks noGrp="1"/>
          </p:cNvSpPr>
          <p:nvPr>
            <p:ph type="sldNum" sz="quarter" idx="10"/>
          </p:nvPr>
        </p:nvSpPr>
        <p:spPr/>
        <p:txBody>
          <a:bodyPr/>
          <a:lstStyle/>
          <a:p>
            <a:fld id="{15D8CF73-2260-0D40-AA91-30634AB7EEC7}" type="slidenum">
              <a:rPr lang="en-US" smtClean="0"/>
              <a:t>11</a:t>
            </a:fld>
            <a:endParaRPr lang="en-US"/>
          </a:p>
        </p:txBody>
      </p:sp>
    </p:spTree>
    <p:extLst>
      <p:ext uri="{BB962C8B-B14F-4D97-AF65-F5344CB8AC3E}">
        <p14:creationId xmlns:p14="http://schemas.microsoft.com/office/powerpoint/2010/main" val="1709640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左図が正解パラメータを表しています。円の中に書かれた割合が、各部分型の存在比を表しており、矢印は部分型の親子関係を表しています。</a:t>
            </a:r>
            <a:endParaRPr lang="en-US" altLang="ja-JP" dirty="0" smtClean="0"/>
          </a:p>
          <a:p>
            <a:r>
              <a:rPr lang="ja-JP" altLang="en-US" dirty="0" smtClean="0"/>
              <a:t>最急降下法により</a:t>
            </a:r>
            <a:r>
              <a:rPr lang="en-US" altLang="ja-JP" dirty="0" err="1" smtClean="0"/>
              <a:t>t,n</a:t>
            </a:r>
            <a:r>
              <a:rPr lang="ja-JP" altLang="en-US" dirty="0" smtClean="0"/>
              <a:t>のパラメータを推定した結果は右図のようになり、</a:t>
            </a:r>
            <a:r>
              <a:rPr lang="en-US" altLang="ja-JP" dirty="0" smtClean="0"/>
              <a:t>SVN</a:t>
            </a:r>
            <a:r>
              <a:rPr lang="ja-JP" altLang="en-US" dirty="0" smtClean="0"/>
              <a:t>の数が増えるほど推定精度が向上するという結果が得られました。</a:t>
            </a:r>
            <a:endParaRPr lang="en-US" altLang="ja-JP" dirty="0" smtClean="0"/>
          </a:p>
          <a:p>
            <a:endParaRPr lang="en-US" dirty="0"/>
          </a:p>
        </p:txBody>
      </p:sp>
      <p:sp>
        <p:nvSpPr>
          <p:cNvPr id="4" name="Slide Number Placeholder 3"/>
          <p:cNvSpPr>
            <a:spLocks noGrp="1"/>
          </p:cNvSpPr>
          <p:nvPr>
            <p:ph type="sldNum" sz="quarter" idx="10"/>
          </p:nvPr>
        </p:nvSpPr>
        <p:spPr/>
        <p:txBody>
          <a:bodyPr/>
          <a:lstStyle/>
          <a:p>
            <a:fld id="{15D8CF73-2260-0D40-AA91-30634AB7EEC7}" type="slidenum">
              <a:rPr lang="en-US" smtClean="0"/>
              <a:t>12</a:t>
            </a:fld>
            <a:endParaRPr lang="en-US"/>
          </a:p>
        </p:txBody>
      </p:sp>
    </p:spTree>
    <p:extLst>
      <p:ext uri="{BB962C8B-B14F-4D97-AF65-F5344CB8AC3E}">
        <p14:creationId xmlns:p14="http://schemas.microsoft.com/office/powerpoint/2010/main" val="462881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このような流れでお話いたします。</a:t>
            </a:r>
            <a:endParaRPr lang="en-US" dirty="0"/>
          </a:p>
        </p:txBody>
      </p:sp>
      <p:sp>
        <p:nvSpPr>
          <p:cNvPr id="4" name="Slide Number Placeholder 3"/>
          <p:cNvSpPr>
            <a:spLocks noGrp="1"/>
          </p:cNvSpPr>
          <p:nvPr>
            <p:ph type="sldNum" sz="quarter" idx="10"/>
          </p:nvPr>
        </p:nvSpPr>
        <p:spPr/>
        <p:txBody>
          <a:bodyPr/>
          <a:lstStyle/>
          <a:p>
            <a:fld id="{15D8CF73-2260-0D40-AA91-30634AB7EEC7}" type="slidenum">
              <a:rPr lang="en-US" smtClean="0"/>
              <a:t>2</a:t>
            </a:fld>
            <a:endParaRPr lang="en-US"/>
          </a:p>
        </p:txBody>
      </p:sp>
    </p:spTree>
    <p:extLst>
      <p:ext uri="{BB962C8B-B14F-4D97-AF65-F5344CB8AC3E}">
        <p14:creationId xmlns:p14="http://schemas.microsoft.com/office/powerpoint/2010/main" val="8803457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がんは、体細胞変異の蓄積によって単一の細胞から生じますが、その細胞がさらに変異を蓄積しながらクローン増殖することにより、悪性腫瘍が形成されます。その過程では、均質なクローンが形成されるわけではなく、がん部分型に新たなドライバ変異が入ることにより、新たな子孫部分型が生じます。</a:t>
            </a:r>
            <a:endParaRPr lang="en-US" altLang="ja-JP" dirty="0" smtClean="0"/>
          </a:p>
          <a:p>
            <a:r>
              <a:rPr lang="ja-JP" altLang="en-US" dirty="0" smtClean="0"/>
              <a:t>こうした腫瘍のクローン進化仮説は、</a:t>
            </a:r>
            <a:r>
              <a:rPr lang="en-US" altLang="ja-JP" dirty="0" err="1" smtClean="0"/>
              <a:t>Nowell</a:t>
            </a:r>
            <a:r>
              <a:rPr lang="ja-JP" altLang="en-US" dirty="0" smtClean="0"/>
              <a:t>によって始めに提唱され、現在では広く受け入れられています。</a:t>
            </a:r>
            <a:endParaRPr lang="en-US" dirty="0"/>
          </a:p>
        </p:txBody>
      </p:sp>
      <p:sp>
        <p:nvSpPr>
          <p:cNvPr id="4" name="Slide Number Placeholder 3"/>
          <p:cNvSpPr>
            <a:spLocks noGrp="1"/>
          </p:cNvSpPr>
          <p:nvPr>
            <p:ph type="sldNum" sz="quarter" idx="10"/>
          </p:nvPr>
        </p:nvSpPr>
        <p:spPr/>
        <p:txBody>
          <a:bodyPr/>
          <a:lstStyle/>
          <a:p>
            <a:fld id="{15D8CF73-2260-0D40-AA91-30634AB7EEC7}" type="slidenum">
              <a:rPr lang="en-US" smtClean="0"/>
              <a:t>3</a:t>
            </a:fld>
            <a:endParaRPr lang="en-US"/>
          </a:p>
        </p:txBody>
      </p:sp>
    </p:spTree>
    <p:extLst>
      <p:ext uri="{BB962C8B-B14F-4D97-AF65-F5344CB8AC3E}">
        <p14:creationId xmlns:p14="http://schemas.microsoft.com/office/powerpoint/2010/main" val="1754611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がんのクローン進化という捉え方は、がん治療において重要な役割を果たしています。例えば、乳がんでは、</a:t>
            </a:r>
            <a:r>
              <a:rPr lang="en-US" altLang="ja-JP" dirty="0" smtClean="0"/>
              <a:t>Luminal</a:t>
            </a:r>
            <a:r>
              <a:rPr lang="en-US" altLang="ja-JP" baseline="0" dirty="0" smtClean="0"/>
              <a:t> A, B, HER2</a:t>
            </a:r>
            <a:r>
              <a:rPr lang="ja-JP" altLang="en-US" baseline="0" dirty="0" smtClean="0"/>
              <a:t>といった部分型は免疫組織化学的に同定でき、部分型に応じた標準治療が定められています。しかし、患者に固有の部分型や、未知の部分型はこうした生化学的な手法では同定できず、次世代シーケンサーの配列データを用いた同定が必要となります。また、抗がん剤治療によってクローン進化過程が動的に変わることから、今後のがん治療においては、部分型構成の同定のみならず、各部分型の構成比や増殖率が重要な指標になると考えられます。</a:t>
            </a:r>
            <a:endParaRPr lang="en-US" altLang="ja-JP" baseline="0" dirty="0" smtClean="0"/>
          </a:p>
        </p:txBody>
      </p:sp>
      <p:sp>
        <p:nvSpPr>
          <p:cNvPr id="4" name="Slide Number Placeholder 3"/>
          <p:cNvSpPr>
            <a:spLocks noGrp="1"/>
          </p:cNvSpPr>
          <p:nvPr>
            <p:ph type="sldNum" sz="quarter" idx="10"/>
          </p:nvPr>
        </p:nvSpPr>
        <p:spPr/>
        <p:txBody>
          <a:bodyPr/>
          <a:lstStyle/>
          <a:p>
            <a:fld id="{15D8CF73-2260-0D40-AA91-30634AB7EEC7}" type="slidenum">
              <a:rPr lang="en-US" smtClean="0"/>
              <a:t>4</a:t>
            </a:fld>
            <a:endParaRPr lang="en-US"/>
          </a:p>
        </p:txBody>
      </p:sp>
    </p:spTree>
    <p:extLst>
      <p:ext uri="{BB962C8B-B14F-4D97-AF65-F5344CB8AC3E}">
        <p14:creationId xmlns:p14="http://schemas.microsoft.com/office/powerpoint/2010/main" val="494380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したがって、本研究は、腫瘍の部分型構成比を同定すること</a:t>
            </a:r>
            <a:endParaRPr lang="en-US" altLang="ja-JP" dirty="0" smtClean="0"/>
          </a:p>
          <a:p>
            <a:r>
              <a:rPr lang="ja-JP" altLang="en-US" dirty="0" smtClean="0"/>
              <a:t>、および、各部分型の誕生時刻・増殖率を推定することを目的とします。部分型構成比</a:t>
            </a:r>
            <a:r>
              <a:rPr lang="en-US" altLang="ja-JP" dirty="0" err="1" smtClean="0"/>
              <a:t>ni</a:t>
            </a:r>
            <a:r>
              <a:rPr lang="en-US" altLang="ja-JP" dirty="0" smtClean="0"/>
              <a:t>,</a:t>
            </a:r>
            <a:r>
              <a:rPr lang="en-US" altLang="ja-JP" baseline="0" dirty="0" smtClean="0"/>
              <a:t> </a:t>
            </a:r>
            <a:r>
              <a:rPr lang="ja-JP" altLang="en-US" baseline="0" dirty="0" smtClean="0"/>
              <a:t>誕生時刻</a:t>
            </a:r>
            <a:r>
              <a:rPr lang="en-US" altLang="ja-JP" baseline="0" dirty="0" err="1" smtClean="0"/>
              <a:t>ti</a:t>
            </a:r>
            <a:r>
              <a:rPr lang="en-US" altLang="ja-JP" baseline="0" dirty="0" smtClean="0"/>
              <a:t>, </a:t>
            </a:r>
            <a:r>
              <a:rPr lang="ja-JP" altLang="en-US" baseline="0" dirty="0" smtClean="0"/>
              <a:t>増殖率</a:t>
            </a:r>
            <a:r>
              <a:rPr lang="en-US" altLang="ja-JP" baseline="0" dirty="0" smtClean="0"/>
              <a:t>α</a:t>
            </a:r>
            <a:r>
              <a:rPr lang="en-US" altLang="ja-JP" baseline="0" dirty="0" err="1" smtClean="0"/>
              <a:t>i</a:t>
            </a:r>
            <a:r>
              <a:rPr lang="ja-JP" altLang="en-US" baseline="0" dirty="0" smtClean="0"/>
              <a:t>は図に示したようなパラメータです。</a:t>
            </a:r>
            <a:r>
              <a:rPr lang="ja-JP" altLang="en-US" dirty="0" smtClean="0"/>
              <a:t>指数関数的な増殖を仮定し、</a:t>
            </a:r>
            <a:r>
              <a:rPr lang="en-US" altLang="ja-JP" dirty="0" err="1" smtClean="0"/>
              <a:t>ti</a:t>
            </a:r>
            <a:r>
              <a:rPr lang="ja-JP" altLang="en-US" dirty="0" smtClean="0"/>
              <a:t>と</a:t>
            </a:r>
            <a:r>
              <a:rPr lang="en-US" altLang="ja-JP" dirty="0" err="1" smtClean="0"/>
              <a:t>ni</a:t>
            </a:r>
            <a:r>
              <a:rPr lang="ja-JP" altLang="en-US" dirty="0" smtClean="0"/>
              <a:t>を独立変数に取ります。</a:t>
            </a:r>
            <a:endParaRPr lang="en-US" dirty="0"/>
          </a:p>
        </p:txBody>
      </p:sp>
      <p:sp>
        <p:nvSpPr>
          <p:cNvPr id="4" name="Slide Number Placeholder 3"/>
          <p:cNvSpPr>
            <a:spLocks noGrp="1"/>
          </p:cNvSpPr>
          <p:nvPr>
            <p:ph type="sldNum" sz="quarter" idx="10"/>
          </p:nvPr>
        </p:nvSpPr>
        <p:spPr/>
        <p:txBody>
          <a:bodyPr/>
          <a:lstStyle/>
          <a:p>
            <a:fld id="{15D8CF73-2260-0D40-AA91-30634AB7EEC7}" type="slidenum">
              <a:rPr lang="en-US" smtClean="0"/>
              <a:t>5</a:t>
            </a:fld>
            <a:endParaRPr lang="en-US"/>
          </a:p>
        </p:txBody>
      </p:sp>
    </p:spTree>
    <p:extLst>
      <p:ext uri="{BB962C8B-B14F-4D97-AF65-F5344CB8AC3E}">
        <p14:creationId xmlns:p14="http://schemas.microsoft.com/office/powerpoint/2010/main" val="2820896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00050" lvl="1" indent="0">
              <a:buNone/>
            </a:pPr>
            <a:r>
              <a:rPr lang="ja-JP" altLang="en-US" dirty="0" smtClean="0"/>
              <a:t>腫瘍中の各細胞に対して一細胞シーケンシングを行えば、すべての部分型とその構成比を同定することが可能です。しかし、一細胞</a:t>
            </a:r>
            <a:r>
              <a:rPr lang="ja-JP" altLang="en-US" dirty="0" smtClean="0"/>
              <a:t>シーケンシングは技術的な困難が伴い、高コストなことから、バルクシーケンシングを行うことが一般的です。</a:t>
            </a:r>
            <a:endParaRPr lang="en-US" altLang="ja-JP" dirty="0" smtClean="0"/>
          </a:p>
          <a:p>
            <a:pPr marL="400050" lvl="1" indent="0">
              <a:buNone/>
            </a:pPr>
            <a:r>
              <a:rPr lang="ja-JP" altLang="en-US" dirty="0" smtClean="0"/>
              <a:t>しかし、バルクシーケンシングデータから部分型構成比や増殖率を推定するには、困難が伴います。それは、バルクシーケンシングで観測されるリードは、部分型の平均像になっているため、平均像から各部分型の変異アレル頻度を隠れ状態推定し、推定された変異アレル頻度分布から、部分型構成比や増殖率を推定する必要があります。</a:t>
            </a:r>
            <a:endParaRPr lang="en-US" altLang="ja-JP" dirty="0" smtClean="0"/>
          </a:p>
          <a:p>
            <a:pPr marL="400050" lvl="1" indent="0">
              <a:buNone/>
            </a:pPr>
            <a:endParaRPr lang="en-US" altLang="ja-JP" dirty="0" smtClean="0"/>
          </a:p>
          <a:p>
            <a:pPr marL="400050" lvl="1" indent="0">
              <a:buNone/>
            </a:pPr>
            <a:r>
              <a:rPr lang="ja-JP" altLang="en-US" dirty="0" smtClean="0"/>
              <a:t>以上から、本研究で解くべき問題は、各一塩基多型位置における</a:t>
            </a:r>
            <a:r>
              <a:rPr lang="en-US" altLang="ja-JP" dirty="0" smtClean="0"/>
              <a:t>NGS</a:t>
            </a:r>
            <a:r>
              <a:rPr lang="ja-JP" altLang="en-US" dirty="0" smtClean="0"/>
              <a:t>のリード総数と変異リード数を入力とし、各部分型の存在比・誕生時刻および増殖率を出力することになります。</a:t>
            </a:r>
            <a:endParaRPr lang="en-US" altLang="ja-JP" dirty="0" smtClean="0"/>
          </a:p>
          <a:p>
            <a:pPr marL="400050" lvl="1" indent="0">
              <a:buNone/>
            </a:pPr>
            <a:endParaRPr lang="en-US" altLang="ja-JP" dirty="0" smtClean="0"/>
          </a:p>
        </p:txBody>
      </p:sp>
      <p:sp>
        <p:nvSpPr>
          <p:cNvPr id="4" name="Slide Number Placeholder 3"/>
          <p:cNvSpPr>
            <a:spLocks noGrp="1"/>
          </p:cNvSpPr>
          <p:nvPr>
            <p:ph type="sldNum" sz="quarter" idx="10"/>
          </p:nvPr>
        </p:nvSpPr>
        <p:spPr/>
        <p:txBody>
          <a:bodyPr/>
          <a:lstStyle/>
          <a:p>
            <a:fld id="{15D8CF73-2260-0D40-AA91-30634AB7EEC7}" type="slidenum">
              <a:rPr lang="en-US" smtClean="0"/>
              <a:t>6</a:t>
            </a:fld>
            <a:endParaRPr lang="en-US"/>
          </a:p>
        </p:txBody>
      </p:sp>
    </p:spTree>
    <p:extLst>
      <p:ext uri="{BB962C8B-B14F-4D97-AF65-F5344CB8AC3E}">
        <p14:creationId xmlns:p14="http://schemas.microsoft.com/office/powerpoint/2010/main" val="12616051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バルクシーケンシングデータから部分型の存在比や変異アレル頻度を求める先行研究としては、</a:t>
            </a:r>
            <a:r>
              <a:rPr lang="ja-JP" altLang="en-US" dirty="0" smtClean="0"/>
              <a:t>ディリクレ過程を用いたベイジアンクラスタリングである</a:t>
            </a:r>
            <a:r>
              <a:rPr lang="en-US" altLang="ja-JP" dirty="0" err="1" smtClean="0"/>
              <a:t>PyClone</a:t>
            </a:r>
            <a:r>
              <a:rPr lang="ja-JP" altLang="en-US" dirty="0" smtClean="0"/>
              <a:t>や、腫瘍内の複数箇所のサンプルを利用し、変異アレル頻度を部分型頻度と部分型系統樹に因数分解する整数計画問題に帰着する</a:t>
            </a:r>
            <a:r>
              <a:rPr lang="en-US" altLang="ja-JP" dirty="0" err="1" smtClean="0"/>
              <a:t>AncesTree</a:t>
            </a:r>
            <a:r>
              <a:rPr lang="ja-JP" altLang="en-US" dirty="0" smtClean="0"/>
              <a:t>などのソフトウェアがありますが、いずれも、部分型誕生時刻や増殖率は推定できないという問題がありました。</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p:txBody>
      </p:sp>
      <p:sp>
        <p:nvSpPr>
          <p:cNvPr id="4" name="Slide Number Placeholder 3"/>
          <p:cNvSpPr>
            <a:spLocks noGrp="1"/>
          </p:cNvSpPr>
          <p:nvPr>
            <p:ph type="sldNum" sz="quarter" idx="10"/>
          </p:nvPr>
        </p:nvSpPr>
        <p:spPr/>
        <p:txBody>
          <a:bodyPr/>
          <a:lstStyle/>
          <a:p>
            <a:fld id="{15D8CF73-2260-0D40-AA91-30634AB7EEC7}" type="slidenum">
              <a:rPr lang="en-US" smtClean="0"/>
              <a:t>7</a:t>
            </a:fld>
            <a:endParaRPr lang="en-US"/>
          </a:p>
        </p:txBody>
      </p:sp>
    </p:spTree>
    <p:extLst>
      <p:ext uri="{BB962C8B-B14F-4D97-AF65-F5344CB8AC3E}">
        <p14:creationId xmlns:p14="http://schemas.microsoft.com/office/powerpoint/2010/main" val="16825034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そこで本手法では、</a:t>
            </a:r>
            <a:r>
              <a:rPr lang="en-US" altLang="ja-JP" dirty="0" smtClean="0"/>
              <a:t>Wright-Fisher</a:t>
            </a:r>
            <a:r>
              <a:rPr lang="ja-JP" altLang="en-US" dirty="0" smtClean="0"/>
              <a:t>過程を応用して、</a:t>
            </a:r>
            <a:r>
              <a:rPr lang="ja-JP" altLang="en-US" dirty="0" smtClean="0"/>
              <a:t>部分型内部に入るパッセンジャー変異のアレル頻度分布をモデル化し、リードから推定される変異アレル頻度分布から、誕生時刻の情報を抽出します。</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変異アレル頻度が時間</a:t>
            </a:r>
            <a:r>
              <a:rPr lang="en-US" altLang="ja-JP" dirty="0" smtClean="0"/>
              <a:t>t</a:t>
            </a:r>
            <a:r>
              <a:rPr lang="ja-JP" altLang="en-US" dirty="0" smtClean="0"/>
              <a:t>の間に</a:t>
            </a:r>
            <a:r>
              <a:rPr lang="en-US" altLang="ja-JP" dirty="0" smtClean="0"/>
              <a:t>y</a:t>
            </a:r>
            <a:r>
              <a:rPr lang="ja-JP" altLang="en-US" dirty="0" smtClean="0"/>
              <a:t>から</a:t>
            </a:r>
            <a:r>
              <a:rPr lang="en-US" altLang="ja-JP" dirty="0" smtClean="0"/>
              <a:t>x</a:t>
            </a:r>
            <a:r>
              <a:rPr lang="ja-JP" altLang="en-US" dirty="0" smtClean="0"/>
              <a:t>に変化する確率の拡散方程式は、上式のように表されますが、これは特殊関数を用いて解析的に解を求めることができ、これを用いて部分型</a:t>
            </a:r>
            <a:r>
              <a:rPr lang="en-US" altLang="ja-JP" dirty="0" err="1" smtClean="0"/>
              <a:t>i</a:t>
            </a:r>
            <a:r>
              <a:rPr lang="ja-JP" altLang="en-US" dirty="0" smtClean="0"/>
              <a:t>に入った</a:t>
            </a:r>
            <a:r>
              <a:rPr lang="en-US" altLang="ja-JP" dirty="0" smtClean="0"/>
              <a:t>SNV</a:t>
            </a:r>
            <a:r>
              <a:rPr lang="ja-JP" altLang="en-US" dirty="0" smtClean="0"/>
              <a:t>の変異アレル頻度が、シーケンシング時点で</a:t>
            </a:r>
            <a:r>
              <a:rPr lang="en-US" altLang="ja-JP" dirty="0" smtClean="0"/>
              <a:t>xi</a:t>
            </a:r>
            <a:r>
              <a:rPr lang="ja-JP" altLang="en-US" dirty="0" smtClean="0"/>
              <a:t>になっている確率は、下の式のような積分で表されます。</a:t>
            </a:r>
            <a:endParaRPr lang="en-US" altLang="ja-JP" dirty="0" smtClean="0"/>
          </a:p>
          <a:p>
            <a:endParaRPr lang="en-US" altLang="ja-JP" dirty="0" smtClean="0"/>
          </a:p>
          <a:p>
            <a:r>
              <a:rPr lang="ja-JP" altLang="en-US" dirty="0" smtClean="0"/>
              <a:t>なぜ中立進化でモデル化できるのか</a:t>
            </a:r>
            <a:r>
              <a:rPr lang="en-US" altLang="ja-JP" dirty="0" smtClean="0"/>
              <a:t>?</a:t>
            </a:r>
          </a:p>
          <a:p>
            <a:r>
              <a:rPr lang="ja-JP" altLang="en-US" dirty="0" smtClean="0"/>
              <a:t>子がどの親のアレルを引き継ぐかどうかが確率過程</a:t>
            </a:r>
            <a:endParaRPr lang="en-US" altLang="ja-JP" dirty="0" smtClean="0"/>
          </a:p>
          <a:p>
            <a:r>
              <a:rPr lang="en-US" altLang="ja-JP" dirty="0" smtClean="0"/>
              <a:t>Identification of neutral</a:t>
            </a:r>
            <a:r>
              <a:rPr lang="en-US" altLang="ja-JP" baseline="0" dirty="0" smtClean="0"/>
              <a:t> evolution </a:t>
            </a:r>
            <a:r>
              <a:rPr lang="ja-JP" altLang="en-US" baseline="0" dirty="0" smtClean="0"/>
              <a:t>を引用</a:t>
            </a:r>
            <a:r>
              <a:rPr lang="en-US" altLang="ja-JP" baseline="0" dirty="0" smtClean="0"/>
              <a:t> (</a:t>
            </a:r>
            <a:r>
              <a:rPr lang="ja-JP" altLang="en-US" baseline="0" dirty="0" smtClean="0"/>
              <a:t>実証にもなる</a:t>
            </a:r>
            <a:r>
              <a:rPr lang="en-US" altLang="ja-JP" baseline="0" dirty="0" smtClean="0"/>
              <a:t>)</a:t>
            </a:r>
          </a:p>
          <a:p>
            <a:r>
              <a:rPr lang="ja-JP" altLang="en-US" baseline="0" dirty="0" smtClean="0"/>
              <a:t>中立的浮動は自分語</a:t>
            </a:r>
            <a:endParaRPr lang="en-US" altLang="ja-JP" baseline="0" dirty="0" smtClean="0"/>
          </a:p>
          <a:p>
            <a:r>
              <a:rPr lang="ja-JP" altLang="en-US" baseline="0" dirty="0" smtClean="0"/>
              <a:t>自分語を使わずに、初見でわかるような</a:t>
            </a:r>
            <a:r>
              <a:rPr lang="ja-JP" altLang="en-US" baseline="0" smtClean="0"/>
              <a:t>構成・表現に</a:t>
            </a:r>
            <a:endParaRPr lang="en-US" altLang="ja-JP" baseline="0" dirty="0" smtClean="0"/>
          </a:p>
        </p:txBody>
      </p:sp>
      <p:sp>
        <p:nvSpPr>
          <p:cNvPr id="4" name="Slide Number Placeholder 3"/>
          <p:cNvSpPr>
            <a:spLocks noGrp="1"/>
          </p:cNvSpPr>
          <p:nvPr>
            <p:ph type="sldNum" sz="quarter" idx="10"/>
          </p:nvPr>
        </p:nvSpPr>
        <p:spPr/>
        <p:txBody>
          <a:bodyPr/>
          <a:lstStyle/>
          <a:p>
            <a:fld id="{15D8CF73-2260-0D40-AA91-30634AB7EEC7}" type="slidenum">
              <a:rPr lang="en-US" smtClean="0"/>
              <a:t>8</a:t>
            </a:fld>
            <a:endParaRPr lang="en-US"/>
          </a:p>
        </p:txBody>
      </p:sp>
    </p:spTree>
    <p:extLst>
      <p:ext uri="{BB962C8B-B14F-4D97-AF65-F5344CB8AC3E}">
        <p14:creationId xmlns:p14="http://schemas.microsoft.com/office/powerpoint/2010/main" val="1456290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変異アレル頻度分布</a:t>
            </a:r>
            <a:r>
              <a:rPr lang="en-US" altLang="ja-JP" dirty="0" smtClean="0"/>
              <a:t>p(x)</a:t>
            </a:r>
            <a:r>
              <a:rPr lang="ja-JP" altLang="en-US" dirty="0" smtClean="0"/>
              <a:t>が分かると、各</a:t>
            </a:r>
            <a:r>
              <a:rPr lang="en-US" altLang="ja-JP" dirty="0" smtClean="0"/>
              <a:t>SNV</a:t>
            </a:r>
            <a:r>
              <a:rPr lang="ja-JP" altLang="en-US" dirty="0" smtClean="0"/>
              <a:t>におけるリードの出力確率は、部分型の存在比と変異アレル頻度から計算されるパラメータ</a:t>
            </a:r>
            <a:r>
              <a:rPr lang="en-US" altLang="ja-JP" dirty="0" smtClean="0"/>
              <a:t>mu</a:t>
            </a:r>
            <a:r>
              <a:rPr lang="ja-JP" altLang="en-US" dirty="0" smtClean="0"/>
              <a:t>を用いた二項分布で表されます。ミューは、左図のように、腫瘍に存在する全コピー中の何本が変異コピーなのかという割合を表しています。</a:t>
            </a:r>
            <a:endParaRPr lang="en-US" altLang="ja-JP" dirty="0" smtClean="0"/>
          </a:p>
        </p:txBody>
      </p:sp>
      <p:sp>
        <p:nvSpPr>
          <p:cNvPr id="4" name="Slide Number Placeholder 3"/>
          <p:cNvSpPr>
            <a:spLocks noGrp="1"/>
          </p:cNvSpPr>
          <p:nvPr>
            <p:ph type="sldNum" sz="quarter" idx="10"/>
          </p:nvPr>
        </p:nvSpPr>
        <p:spPr/>
        <p:txBody>
          <a:bodyPr/>
          <a:lstStyle/>
          <a:p>
            <a:fld id="{15D8CF73-2260-0D40-AA91-30634AB7EEC7}" type="slidenum">
              <a:rPr lang="en-US" smtClean="0"/>
              <a:t>9</a:t>
            </a:fld>
            <a:endParaRPr lang="en-US"/>
          </a:p>
        </p:txBody>
      </p:sp>
    </p:spTree>
    <p:extLst>
      <p:ext uri="{BB962C8B-B14F-4D97-AF65-F5344CB8AC3E}">
        <p14:creationId xmlns:p14="http://schemas.microsoft.com/office/powerpoint/2010/main" val="1095693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69946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565012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014277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600329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225158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531968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9/10/16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1643981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6022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28301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934385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9/10/16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787432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4634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17746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448894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9/10/16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1675043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9/10/16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8600107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9/10/16</a:t>
            </a:fld>
            <a:endParaRPr lang="en-US" dirty="0"/>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35496979"/>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4.emf"/></Relationships>
</file>

<file path=ppt/slides/_rels/slide11.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8.emf"/><Relationship Id="rId5"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emf"/></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em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tiff"/></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25795" y="2463528"/>
            <a:ext cx="6715547" cy="1646302"/>
          </a:xfrm>
        </p:spPr>
        <p:txBody>
          <a:bodyPr/>
          <a:lstStyle/>
          <a:p>
            <a:pPr algn="ctr"/>
            <a:r>
              <a:rPr lang="en-US" sz="4800" dirty="0"/>
              <a:t>Inferring tumor clonal evolution utilizing population genetics</a:t>
            </a:r>
          </a:p>
        </p:txBody>
      </p:sp>
      <p:sp>
        <p:nvSpPr>
          <p:cNvPr id="3" name="Subtitle 2"/>
          <p:cNvSpPr>
            <a:spLocks noGrp="1"/>
          </p:cNvSpPr>
          <p:nvPr>
            <p:ph type="subTitle" idx="1"/>
          </p:nvPr>
        </p:nvSpPr>
        <p:spPr>
          <a:xfrm>
            <a:off x="1130595" y="4837937"/>
            <a:ext cx="5825202" cy="1208901"/>
          </a:xfrm>
        </p:spPr>
        <p:txBody>
          <a:bodyPr>
            <a:normAutofit/>
          </a:bodyPr>
          <a:lstStyle/>
          <a:p>
            <a:pPr algn="ctr"/>
            <a:r>
              <a:rPr lang="ja-JP" altLang="en-US" sz="3200" dirty="0"/>
              <a:t>木立研究室</a:t>
            </a:r>
            <a:endParaRPr lang="en-US" altLang="ja-JP" sz="3200" dirty="0"/>
          </a:p>
          <a:p>
            <a:pPr algn="ctr"/>
            <a:r>
              <a:rPr lang="ja-JP" altLang="en-US" sz="3200" dirty="0"/>
              <a:t>今田雄太郎</a:t>
            </a:r>
            <a:endParaRPr lang="en-US" sz="3200" dirty="0"/>
          </a:p>
        </p:txBody>
      </p:sp>
    </p:spTree>
    <p:extLst>
      <p:ext uri="{BB962C8B-B14F-4D97-AF65-F5344CB8AC3E}">
        <p14:creationId xmlns:p14="http://schemas.microsoft.com/office/powerpoint/2010/main" val="6911376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Methods III</a:t>
            </a:r>
            <a:endParaRPr lang="en-US" dirty="0"/>
          </a:p>
        </p:txBody>
      </p:sp>
      <p:sp>
        <p:nvSpPr>
          <p:cNvPr id="3" name="Content Placeholder 2"/>
          <p:cNvSpPr>
            <a:spLocks noGrp="1"/>
          </p:cNvSpPr>
          <p:nvPr>
            <p:ph idx="1"/>
          </p:nvPr>
        </p:nvSpPr>
        <p:spPr>
          <a:xfrm>
            <a:off x="4437529" y="2070943"/>
            <a:ext cx="4178254" cy="3880773"/>
          </a:xfrm>
          <a:solidFill>
            <a:schemeClr val="bg1"/>
          </a:solidFill>
        </p:spPr>
        <p:txBody>
          <a:bodyPr/>
          <a:lstStyle/>
          <a:p>
            <a:r>
              <a:rPr lang="ja-JP" altLang="en-US" dirty="0" smtClean="0"/>
              <a:t>部分型の誕生時刻が早いほど、部分型内部に起こったパッセンジャー変異は集団内に固定しやすい。</a:t>
            </a:r>
            <a:endParaRPr lang="en-US" altLang="ja-JP" dirty="0" smtClean="0"/>
          </a:p>
          <a:p>
            <a:r>
              <a:rPr lang="ja-JP" altLang="en-US" dirty="0" smtClean="0"/>
              <a:t>これを逆に利用</a:t>
            </a:r>
            <a:endParaRPr lang="en-US" altLang="ja-JP" dirty="0"/>
          </a:p>
          <a:p>
            <a:pPr marL="457200" lvl="1" indent="0">
              <a:buNone/>
            </a:pPr>
            <a:r>
              <a:rPr lang="ja-JP" altLang="en-US" dirty="0" smtClean="0"/>
              <a:t>観測されるパッセンジャー変異アレル頻度分布</a:t>
            </a:r>
            <a:endParaRPr lang="en-US" altLang="ja-JP" dirty="0" smtClean="0"/>
          </a:p>
          <a:p>
            <a:pPr marL="457200" lvl="1" indent="0">
              <a:buNone/>
            </a:pPr>
            <a:endParaRPr lang="en-US" dirty="0"/>
          </a:p>
          <a:p>
            <a:pPr marL="457200" lvl="1" indent="0">
              <a:buNone/>
            </a:pPr>
            <a:endParaRPr lang="en-US" altLang="ja-JP" dirty="0" smtClean="0"/>
          </a:p>
          <a:p>
            <a:pPr marL="457200" lvl="1" indent="0">
              <a:buNone/>
            </a:pPr>
            <a:r>
              <a:rPr lang="ja-JP" altLang="en-US" dirty="0" smtClean="0"/>
              <a:t>各部分型の誕生時刻を最尤推定</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957" y="1930400"/>
            <a:ext cx="4190572" cy="3639670"/>
          </a:xfrm>
          <a:prstGeom prst="rect">
            <a:avLst/>
          </a:prstGeom>
        </p:spPr>
      </p:pic>
      <p:sp>
        <p:nvSpPr>
          <p:cNvPr id="5" name="Down Arrow 4"/>
          <p:cNvSpPr/>
          <p:nvPr/>
        </p:nvSpPr>
        <p:spPr>
          <a:xfrm>
            <a:off x="6168068" y="4312023"/>
            <a:ext cx="358588" cy="3765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2510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 I</a:t>
            </a:r>
            <a:endParaRPr lang="en-US" dirty="0"/>
          </a:p>
        </p:txBody>
      </p:sp>
      <p:sp>
        <p:nvSpPr>
          <p:cNvPr id="3" name="Content Placeholder 2"/>
          <p:cNvSpPr>
            <a:spLocks noGrp="1"/>
          </p:cNvSpPr>
          <p:nvPr>
            <p:ph idx="1"/>
          </p:nvPr>
        </p:nvSpPr>
        <p:spPr>
          <a:xfrm>
            <a:off x="394446" y="1837766"/>
            <a:ext cx="7333129" cy="4203598"/>
          </a:xfrm>
          <a:noFill/>
        </p:spPr>
        <p:txBody>
          <a:bodyPr/>
          <a:lstStyle/>
          <a:p>
            <a:r>
              <a:rPr lang="ja-JP" altLang="en-US" dirty="0" smtClean="0"/>
              <a:t>正解パラメータ</a:t>
            </a:r>
            <a:r>
              <a:rPr lang="en-US" altLang="ja-JP" dirty="0" smtClean="0"/>
              <a:t>t, n</a:t>
            </a:r>
            <a:r>
              <a:rPr lang="ja-JP" altLang="en-US" dirty="0" smtClean="0"/>
              <a:t>を用意</a:t>
            </a:r>
            <a:endParaRPr lang="en-US" altLang="ja-JP" dirty="0" smtClean="0"/>
          </a:p>
          <a:p>
            <a:r>
              <a:rPr lang="ja-JP" altLang="en-US" dirty="0" smtClean="0"/>
              <a:t>各部分型に入ったパッセンジャー変異は、選択圧がかからずに</a:t>
            </a:r>
            <a:r>
              <a:rPr lang="en-US" altLang="ja-JP" dirty="0" smtClean="0"/>
              <a:t>Wright-Fisher model</a:t>
            </a:r>
            <a:r>
              <a:rPr lang="ja-JP" altLang="en-US" dirty="0" smtClean="0"/>
              <a:t>に従うと過程し、上記</a:t>
            </a:r>
            <a:r>
              <a:rPr lang="en-US" altLang="ja-JP" dirty="0" smtClean="0"/>
              <a:t>t, n</a:t>
            </a:r>
            <a:r>
              <a:rPr lang="ja-JP" altLang="en-US" dirty="0" smtClean="0"/>
              <a:t>に基づき計算されるパッセンジャー変異アレル頻度からリードを生成</a:t>
            </a:r>
            <a:endParaRPr lang="en-US" altLang="ja-JP" dirty="0" smtClean="0"/>
          </a:p>
          <a:p>
            <a:r>
              <a:rPr lang="ja-JP" altLang="en-US" dirty="0" smtClean="0"/>
              <a:t>生成したリードから、</a:t>
            </a:r>
            <a:r>
              <a:rPr lang="en-US" altLang="ja-JP" dirty="0" smtClean="0"/>
              <a:t>t, n</a:t>
            </a:r>
            <a:r>
              <a:rPr lang="ja-JP" altLang="en-US" dirty="0" smtClean="0"/>
              <a:t>を最尤推定</a:t>
            </a:r>
            <a:endParaRPr lang="en-US" dirty="0"/>
          </a:p>
        </p:txBody>
      </p:sp>
      <p:pic>
        <p:nvPicPr>
          <p:cNvPr id="4" name="Picture 3"/>
          <p:cNvPicPr>
            <a:picLocks noChangeAspect="1"/>
          </p:cNvPicPr>
          <p:nvPr/>
        </p:nvPicPr>
        <p:blipFill>
          <a:blip r:embed="rId3"/>
          <a:stretch>
            <a:fillRect/>
          </a:stretch>
        </p:blipFill>
        <p:spPr>
          <a:xfrm>
            <a:off x="762000" y="3555561"/>
            <a:ext cx="6965575" cy="860642"/>
          </a:xfrm>
          <a:prstGeom prst="rect">
            <a:avLst/>
          </a:prstGeom>
        </p:spPr>
      </p:pic>
      <p:pic>
        <p:nvPicPr>
          <p:cNvPr id="5" name="Picture 4"/>
          <p:cNvPicPr>
            <a:picLocks noChangeAspect="1"/>
          </p:cNvPicPr>
          <p:nvPr/>
        </p:nvPicPr>
        <p:blipFill>
          <a:blip r:embed="rId4"/>
          <a:stretch>
            <a:fillRect/>
          </a:stretch>
        </p:blipFill>
        <p:spPr>
          <a:xfrm>
            <a:off x="1165038" y="4569759"/>
            <a:ext cx="6007100" cy="838200"/>
          </a:xfrm>
          <a:prstGeom prst="rect">
            <a:avLst/>
          </a:prstGeom>
        </p:spPr>
      </p:pic>
    </p:spTree>
    <p:extLst>
      <p:ext uri="{BB962C8B-B14F-4D97-AF65-F5344CB8AC3E}">
        <p14:creationId xmlns:p14="http://schemas.microsoft.com/office/powerpoint/2010/main" val="4653152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 II</a:t>
            </a:r>
            <a:endParaRPr lang="en-US" dirty="0"/>
          </a:p>
        </p:txBody>
      </p:sp>
      <p:pic>
        <p:nvPicPr>
          <p:cNvPr id="5" name="Content Placeholder 4"/>
          <p:cNvPicPr>
            <a:picLocks noGrp="1" noChangeAspect="1"/>
          </p:cNvPicPr>
          <p:nvPr>
            <p:ph idx="1"/>
          </p:nvPr>
        </p:nvPicPr>
        <p:blipFill rotWithShape="1">
          <a:blip r:embed="rId3">
            <a:extLst>
              <a:ext uri="{28A0092B-C50C-407E-A947-70E740481C1C}">
                <a14:useLocalDpi xmlns:a14="http://schemas.microsoft.com/office/drawing/2010/main" val="0"/>
              </a:ext>
            </a:extLst>
          </a:blip>
          <a:srcRect l="4155" t="5328" r="10156" b="6605"/>
          <a:stretch/>
        </p:blipFill>
        <p:spPr>
          <a:xfrm>
            <a:off x="161364" y="1815353"/>
            <a:ext cx="4485937" cy="3227294"/>
          </a:xfr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5806" y="561097"/>
            <a:ext cx="3379695" cy="2362657"/>
          </a:xfrm>
          <a:prstGeom prst="rect">
            <a:avLst/>
          </a:prstGeom>
        </p:spPr>
        <p:style>
          <a:lnRef idx="0">
            <a:scrgbClr r="0" g="0" b="0"/>
          </a:lnRef>
          <a:fillRef idx="1001">
            <a:schemeClr val="lt1"/>
          </a:fillRef>
          <a:effectRef idx="0">
            <a:scrgbClr r="0" g="0" b="0"/>
          </a:effectRef>
          <a:fontRef idx="major"/>
        </p:style>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47301" y="3514623"/>
            <a:ext cx="3304394" cy="2310016"/>
          </a:xfrm>
          <a:prstGeom prst="rect">
            <a:avLst/>
          </a:prstGeom>
        </p:spPr>
        <p:style>
          <a:lnRef idx="0">
            <a:scrgbClr r="0" g="0" b="0"/>
          </a:lnRef>
          <a:fillRef idx="1001">
            <a:schemeClr val="lt1"/>
          </a:fillRef>
          <a:effectRef idx="0">
            <a:scrgbClr r="0" g="0" b="0"/>
          </a:effectRef>
          <a:fontRef idx="major"/>
        </p:style>
      </p:pic>
      <p:sp>
        <p:nvSpPr>
          <p:cNvPr id="9" name="TextBox 8"/>
          <p:cNvSpPr txBox="1"/>
          <p:nvPr/>
        </p:nvSpPr>
        <p:spPr>
          <a:xfrm>
            <a:off x="1398495" y="5154706"/>
            <a:ext cx="1855694" cy="369332"/>
          </a:xfrm>
          <a:prstGeom prst="rect">
            <a:avLst/>
          </a:prstGeom>
          <a:noFill/>
        </p:spPr>
        <p:txBody>
          <a:bodyPr wrap="square" rtlCol="0">
            <a:spAutoFit/>
          </a:bodyPr>
          <a:lstStyle/>
          <a:p>
            <a:r>
              <a:rPr lang="ja-JP" altLang="en-US" dirty="0" smtClean="0"/>
              <a:t>正解パラメータ</a:t>
            </a:r>
            <a:endParaRPr lang="en-US" dirty="0"/>
          </a:p>
        </p:txBody>
      </p:sp>
      <p:sp>
        <p:nvSpPr>
          <p:cNvPr id="10" name="TextBox 9"/>
          <p:cNvSpPr txBox="1"/>
          <p:nvPr/>
        </p:nvSpPr>
        <p:spPr>
          <a:xfrm>
            <a:off x="4545806" y="3244334"/>
            <a:ext cx="2052918" cy="369332"/>
          </a:xfrm>
          <a:prstGeom prst="rect">
            <a:avLst/>
          </a:prstGeom>
          <a:noFill/>
        </p:spPr>
        <p:txBody>
          <a:bodyPr wrap="square" rtlCol="0">
            <a:spAutoFit/>
          </a:bodyPr>
          <a:lstStyle/>
          <a:p>
            <a:r>
              <a:rPr lang="ja-JP" altLang="en-US" dirty="0" smtClean="0"/>
              <a:t>推定精度</a:t>
            </a:r>
            <a:r>
              <a:rPr lang="en-US" altLang="ja-JP" dirty="0" smtClean="0"/>
              <a:t> (n)</a:t>
            </a:r>
            <a:endParaRPr lang="en-US" dirty="0"/>
          </a:p>
        </p:txBody>
      </p:sp>
      <p:sp>
        <p:nvSpPr>
          <p:cNvPr id="11" name="TextBox 10"/>
          <p:cNvSpPr txBox="1"/>
          <p:nvPr/>
        </p:nvSpPr>
        <p:spPr>
          <a:xfrm>
            <a:off x="4545806" y="285341"/>
            <a:ext cx="2052918" cy="369332"/>
          </a:xfrm>
          <a:prstGeom prst="rect">
            <a:avLst/>
          </a:prstGeom>
          <a:noFill/>
        </p:spPr>
        <p:txBody>
          <a:bodyPr wrap="square" rtlCol="0">
            <a:spAutoFit/>
          </a:bodyPr>
          <a:lstStyle/>
          <a:p>
            <a:r>
              <a:rPr lang="ja-JP" altLang="en-US" dirty="0" smtClean="0"/>
              <a:t>推定精度</a:t>
            </a:r>
            <a:r>
              <a:rPr lang="en-US" altLang="ja-JP" dirty="0" smtClean="0"/>
              <a:t> (t)</a:t>
            </a:r>
            <a:endParaRPr lang="en-US" dirty="0"/>
          </a:p>
        </p:txBody>
      </p:sp>
    </p:spTree>
    <p:extLst>
      <p:ext uri="{BB962C8B-B14F-4D97-AF65-F5344CB8AC3E}">
        <p14:creationId xmlns:p14="http://schemas.microsoft.com/office/powerpoint/2010/main" val="12672502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p:txBody>
          <a:bodyPr/>
          <a:lstStyle/>
          <a:p>
            <a:r>
              <a:rPr lang="ja-JP" altLang="en-US" dirty="0" smtClean="0"/>
              <a:t>部分型内部のパッセンジャー変異アレル頻度分布から、集団遺伝学を応用し、各部分型</a:t>
            </a:r>
            <a:r>
              <a:rPr lang="ja-JP" altLang="en-US" dirty="0" smtClean="0"/>
              <a:t>の存在比および誕生</a:t>
            </a:r>
            <a:r>
              <a:rPr lang="ja-JP" altLang="en-US" dirty="0" smtClean="0"/>
              <a:t>時刻が推定できた。</a:t>
            </a:r>
            <a:endParaRPr lang="en-US" altLang="ja-JP" dirty="0" smtClean="0"/>
          </a:p>
          <a:p>
            <a:r>
              <a:rPr lang="ja-JP" altLang="en-US" dirty="0" smtClean="0"/>
              <a:t>数千のオーダーの</a:t>
            </a:r>
            <a:r>
              <a:rPr lang="en-US" altLang="ja-JP" dirty="0" smtClean="0"/>
              <a:t>SNV</a:t>
            </a:r>
            <a:r>
              <a:rPr lang="ja-JP" altLang="en-US" dirty="0" smtClean="0"/>
              <a:t>があれば、シミュレーションで生成されたリードから、各部分型の誕生時刻を推定することができることが示された。</a:t>
            </a:r>
            <a:endParaRPr lang="en-US" altLang="ja-JP" dirty="0" smtClean="0"/>
          </a:p>
          <a:p>
            <a:r>
              <a:rPr lang="ja-JP" altLang="en-US" dirty="0"/>
              <a:t>数千のオーダーの</a:t>
            </a:r>
            <a:r>
              <a:rPr lang="en-US" altLang="ja-JP" dirty="0" smtClean="0"/>
              <a:t>SNV</a:t>
            </a:r>
            <a:r>
              <a:rPr lang="ja-JP" altLang="en-US" dirty="0" smtClean="0"/>
              <a:t>は、</a:t>
            </a:r>
            <a:r>
              <a:rPr lang="en-US" altLang="ja-JP" dirty="0" smtClean="0"/>
              <a:t>Whole-genome sequencing (WGS)</a:t>
            </a:r>
            <a:r>
              <a:rPr lang="ja-JP" altLang="en-US" dirty="0" smtClean="0"/>
              <a:t>で検出される</a:t>
            </a:r>
            <a:r>
              <a:rPr lang="en-US" altLang="ja-JP" dirty="0" smtClean="0"/>
              <a:t>SNV</a:t>
            </a:r>
            <a:r>
              <a:rPr lang="ja-JP" altLang="en-US" dirty="0" smtClean="0"/>
              <a:t>の数に相当する為、</a:t>
            </a:r>
            <a:r>
              <a:rPr lang="en-US" altLang="ja-JP" dirty="0" smtClean="0"/>
              <a:t>WGS</a:t>
            </a:r>
            <a:r>
              <a:rPr lang="ja-JP" altLang="en-US" dirty="0" smtClean="0"/>
              <a:t>データから、</a:t>
            </a:r>
            <a:r>
              <a:rPr lang="ja-JP" altLang="en-US" dirty="0"/>
              <a:t>各部分型の誕生</a:t>
            </a:r>
            <a:r>
              <a:rPr lang="ja-JP" altLang="en-US" dirty="0" smtClean="0"/>
              <a:t>時刻を推定できると期待される。</a:t>
            </a:r>
            <a:endParaRPr lang="en-US" altLang="ja-JP" dirty="0" smtClean="0"/>
          </a:p>
          <a:p>
            <a:endParaRPr lang="en-US" altLang="ja-JP" dirty="0" smtClean="0"/>
          </a:p>
        </p:txBody>
      </p:sp>
    </p:spTree>
    <p:extLst>
      <p:ext uri="{BB962C8B-B14F-4D97-AF65-F5344CB8AC3E}">
        <p14:creationId xmlns:p14="http://schemas.microsoft.com/office/powerpoint/2010/main" val="15168036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lstStyle/>
          <a:p>
            <a:r>
              <a:rPr lang="ja-JP" altLang="en-US" dirty="0" smtClean="0"/>
              <a:t>今回のパラメータ推定ではシミュレーションデータを用いたが、腫瘍のシーケンシング実データに対して適用する。</a:t>
            </a:r>
            <a:endParaRPr lang="en-US" altLang="ja-JP" dirty="0" smtClean="0"/>
          </a:p>
          <a:p>
            <a:r>
              <a:rPr lang="ja-JP" altLang="en-US" dirty="0" smtClean="0"/>
              <a:t>１</a:t>
            </a:r>
            <a:r>
              <a:rPr lang="ja-JP" altLang="en-US" dirty="0"/>
              <a:t>時刻のシーケンシングデータから推定</a:t>
            </a:r>
            <a:r>
              <a:rPr lang="ja-JP" altLang="en-US" dirty="0" smtClean="0"/>
              <a:t>できるのは</a:t>
            </a:r>
            <a:r>
              <a:rPr lang="ja-JP" altLang="en-US" dirty="0"/>
              <a:t>、部分型間の相対的な</a:t>
            </a:r>
            <a:r>
              <a:rPr lang="en-US" altLang="ja-JP" dirty="0"/>
              <a:t>Pseudo </a:t>
            </a:r>
            <a:r>
              <a:rPr lang="en-US" altLang="ja-JP" dirty="0" smtClean="0"/>
              <a:t>time</a:t>
            </a:r>
            <a:r>
              <a:rPr lang="ja-JP" altLang="en-US" dirty="0" smtClean="0"/>
              <a:t>と増殖率である。時系列シーケンシングデータから、絶対時刻と増殖率を推定するアルゴリズムを開発する。</a:t>
            </a:r>
            <a:endParaRPr lang="en-US" altLang="ja-JP" dirty="0"/>
          </a:p>
          <a:p>
            <a:r>
              <a:rPr lang="ja-JP" altLang="en-US" dirty="0" smtClean="0"/>
              <a:t>血中循環腫瘍</a:t>
            </a:r>
            <a:r>
              <a:rPr lang="en-US" altLang="ja-JP" dirty="0" smtClean="0"/>
              <a:t>DNA</a:t>
            </a:r>
            <a:r>
              <a:rPr lang="ja-JP" altLang="en-US" dirty="0" smtClean="0"/>
              <a:t>の時系列シーケンシングデータを用い、部分型の存在比および増殖率を逐次推定しながら、予後の予測、および抗がん剤投薬計画を最適化する手法を開発する。</a:t>
            </a:r>
            <a:endParaRPr lang="en-US" dirty="0"/>
          </a:p>
        </p:txBody>
      </p:sp>
    </p:spTree>
    <p:extLst>
      <p:ext uri="{BB962C8B-B14F-4D97-AF65-F5344CB8AC3E}">
        <p14:creationId xmlns:p14="http://schemas.microsoft.com/office/powerpoint/2010/main" val="189367678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3" name="Content Placeholder 2"/>
          <p:cNvSpPr>
            <a:spLocks noGrp="1"/>
          </p:cNvSpPr>
          <p:nvPr>
            <p:ph idx="1"/>
          </p:nvPr>
        </p:nvSpPr>
        <p:spPr/>
        <p:txBody>
          <a:bodyPr/>
          <a:lstStyle/>
          <a:p>
            <a:r>
              <a:rPr lang="ja-JP" altLang="en-US" dirty="0" smtClean="0"/>
              <a:t>木立尚孝</a:t>
            </a:r>
            <a:r>
              <a:rPr lang="en-US" altLang="ja-JP" dirty="0" smtClean="0"/>
              <a:t> </a:t>
            </a:r>
            <a:r>
              <a:rPr lang="ja-JP" altLang="en-US" dirty="0" smtClean="0"/>
              <a:t>准教授</a:t>
            </a:r>
            <a:endParaRPr lang="en-US" altLang="ja-JP" dirty="0" smtClean="0"/>
          </a:p>
          <a:p>
            <a:r>
              <a:rPr lang="ja-JP" altLang="en-US" dirty="0" smtClean="0"/>
              <a:t>松本拡高</a:t>
            </a:r>
            <a:r>
              <a:rPr lang="en-US" altLang="ja-JP" dirty="0" smtClean="0"/>
              <a:t> </a:t>
            </a:r>
            <a:r>
              <a:rPr lang="ja-JP" altLang="en-US" dirty="0" smtClean="0"/>
              <a:t>博士</a:t>
            </a:r>
            <a:endParaRPr lang="en-US" altLang="ja-JP" dirty="0" smtClean="0"/>
          </a:p>
          <a:p>
            <a:r>
              <a:rPr lang="ja-JP" altLang="en-US" dirty="0" smtClean="0"/>
              <a:t>河口理紗</a:t>
            </a:r>
            <a:r>
              <a:rPr lang="en-US" altLang="ja-JP" dirty="0" smtClean="0"/>
              <a:t> </a:t>
            </a:r>
            <a:r>
              <a:rPr lang="ja-JP" altLang="en-US" dirty="0" smtClean="0"/>
              <a:t>氏</a:t>
            </a:r>
            <a:endParaRPr lang="en-US" altLang="ja-JP" dirty="0" smtClean="0"/>
          </a:p>
          <a:p>
            <a:r>
              <a:rPr lang="ja-JP" altLang="en-US" dirty="0" smtClean="0"/>
              <a:t>市川悠人</a:t>
            </a:r>
            <a:r>
              <a:rPr lang="en-US" altLang="ja-JP" dirty="0" smtClean="0"/>
              <a:t> </a:t>
            </a:r>
            <a:r>
              <a:rPr lang="ja-JP" altLang="en-US" dirty="0" smtClean="0"/>
              <a:t>氏</a:t>
            </a:r>
            <a:endParaRPr lang="en-US" altLang="ja-JP" dirty="0" smtClean="0"/>
          </a:p>
          <a:p>
            <a:r>
              <a:rPr lang="ja-JP" altLang="en-US" dirty="0" smtClean="0"/>
              <a:t>小嶋泰弘</a:t>
            </a:r>
            <a:r>
              <a:rPr lang="en-US" altLang="ja-JP" dirty="0" smtClean="0"/>
              <a:t> </a:t>
            </a:r>
            <a:r>
              <a:rPr lang="ja-JP" altLang="en-US" dirty="0" smtClean="0"/>
              <a:t>氏</a:t>
            </a:r>
            <a:endParaRPr lang="en-US" altLang="ja-JP" dirty="0" smtClean="0"/>
          </a:p>
          <a:p>
            <a:r>
              <a:rPr lang="ja-JP" altLang="en-US" dirty="0" smtClean="0"/>
              <a:t>三宅博史</a:t>
            </a:r>
            <a:r>
              <a:rPr lang="en-US" altLang="ja-JP" dirty="0" smtClean="0"/>
              <a:t> </a:t>
            </a:r>
            <a:r>
              <a:rPr lang="ja-JP" altLang="en-US" dirty="0" smtClean="0"/>
              <a:t>氏</a:t>
            </a:r>
            <a:endParaRPr lang="en-US" altLang="ja-JP" dirty="0" smtClean="0"/>
          </a:p>
          <a:p>
            <a:endParaRPr lang="en-US" dirty="0"/>
          </a:p>
          <a:p>
            <a:pPr marL="0" indent="0">
              <a:buNone/>
            </a:pPr>
            <a:r>
              <a:rPr lang="ja-JP" altLang="en-US" dirty="0" smtClean="0"/>
              <a:t>以上の方々に感謝申し上げます。</a:t>
            </a:r>
            <a:endParaRPr lang="en-US" dirty="0"/>
          </a:p>
        </p:txBody>
      </p:sp>
    </p:spTree>
    <p:extLst>
      <p:ext uri="{BB962C8B-B14F-4D97-AF65-F5344CB8AC3E}">
        <p14:creationId xmlns:p14="http://schemas.microsoft.com/office/powerpoint/2010/main" val="17504087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4" name="Rectangle 3"/>
          <p:cNvSpPr/>
          <p:nvPr/>
        </p:nvSpPr>
        <p:spPr>
          <a:xfrm>
            <a:off x="1074294" y="1546070"/>
            <a:ext cx="5656290" cy="4401205"/>
          </a:xfrm>
          <a:prstGeom prst="rect">
            <a:avLst/>
          </a:prstGeom>
        </p:spPr>
        <p:txBody>
          <a:bodyPr wrap="square">
            <a:spAutoFit/>
          </a:bodyPr>
          <a:lstStyle/>
          <a:p>
            <a:pPr marL="285750" indent="-285750">
              <a:buFont typeface="Wingdings" charset="2"/>
              <a:buChar char="Ø"/>
            </a:pPr>
            <a:r>
              <a:rPr lang="en-US" sz="2000" dirty="0" smtClean="0">
                <a:solidFill>
                  <a:srgbClr val="90C226"/>
                </a:solidFill>
                <a:latin typeface="Trebuchet MS" charset="0"/>
              </a:rPr>
              <a:t>Introduction</a:t>
            </a:r>
          </a:p>
          <a:p>
            <a:pPr lvl="1"/>
            <a:r>
              <a:rPr lang="en-US" sz="2000" dirty="0" smtClean="0">
                <a:latin typeface="Trebuchet MS" charset="0"/>
              </a:rPr>
              <a:t>Clonal </a:t>
            </a:r>
            <a:r>
              <a:rPr lang="en-US" sz="2000" dirty="0">
                <a:latin typeface="Trebuchet MS" charset="0"/>
              </a:rPr>
              <a:t>evolution of tumor </a:t>
            </a:r>
            <a:r>
              <a:rPr lang="en-US" sz="2000" dirty="0" smtClean="0">
                <a:latin typeface="Trebuchet MS" charset="0"/>
              </a:rPr>
              <a:t>cell population</a:t>
            </a:r>
            <a:endParaRPr lang="en-US" sz="2000" dirty="0">
              <a:latin typeface="Trebuchet MS" charset="0"/>
            </a:endParaRPr>
          </a:p>
          <a:p>
            <a:pPr lvl="1"/>
            <a:r>
              <a:rPr lang="en-US" sz="2000" dirty="0">
                <a:latin typeface="Trebuchet MS" charset="0"/>
              </a:rPr>
              <a:t>Importance of clonal evolution</a:t>
            </a:r>
          </a:p>
          <a:p>
            <a:pPr lvl="1"/>
            <a:r>
              <a:rPr lang="en-US" sz="2000" dirty="0">
                <a:latin typeface="Trebuchet MS" charset="0"/>
              </a:rPr>
              <a:t>Purpose</a:t>
            </a:r>
          </a:p>
          <a:p>
            <a:pPr lvl="1"/>
            <a:r>
              <a:rPr lang="en-US" sz="2000" dirty="0">
                <a:latin typeface="Trebuchet MS" charset="0"/>
              </a:rPr>
              <a:t>Problem</a:t>
            </a:r>
          </a:p>
          <a:p>
            <a:pPr lvl="1"/>
            <a:r>
              <a:rPr lang="en-US" sz="2000" dirty="0">
                <a:latin typeface="Trebuchet MS" charset="0"/>
              </a:rPr>
              <a:t>Preceding </a:t>
            </a:r>
            <a:r>
              <a:rPr lang="en-US" sz="2000" dirty="0" smtClean="0">
                <a:latin typeface="Trebuchet MS" charset="0"/>
              </a:rPr>
              <a:t>studies</a:t>
            </a:r>
          </a:p>
          <a:p>
            <a:pPr lvl="1"/>
            <a:endParaRPr lang="en-US" sz="2000" dirty="0">
              <a:latin typeface="Trebuchet MS" charset="0"/>
            </a:endParaRPr>
          </a:p>
          <a:p>
            <a:pPr marL="285750" indent="-285750">
              <a:buFont typeface="Wingdings" charset="2"/>
              <a:buChar char="Ø"/>
            </a:pPr>
            <a:r>
              <a:rPr lang="en-US" sz="2000" dirty="0" smtClean="0">
                <a:solidFill>
                  <a:srgbClr val="90C226"/>
                </a:solidFill>
                <a:latin typeface="Trebuchet MS" charset="0"/>
              </a:rPr>
              <a:t>Methods</a:t>
            </a:r>
          </a:p>
          <a:p>
            <a:endParaRPr lang="en-US" sz="2000" dirty="0" smtClean="0">
              <a:solidFill>
                <a:srgbClr val="90C226"/>
              </a:solidFill>
              <a:latin typeface="Trebuchet MS" charset="0"/>
            </a:endParaRPr>
          </a:p>
          <a:p>
            <a:pPr marL="285750" indent="-285750">
              <a:buFont typeface="Wingdings" charset="2"/>
              <a:buChar char="Ø"/>
            </a:pPr>
            <a:r>
              <a:rPr lang="en-US" sz="2000" dirty="0" smtClean="0">
                <a:solidFill>
                  <a:srgbClr val="90C226"/>
                </a:solidFill>
                <a:latin typeface="Trebuchet MS" charset="0"/>
              </a:rPr>
              <a:t>Results</a:t>
            </a:r>
          </a:p>
          <a:p>
            <a:endParaRPr lang="en-US" sz="2000" dirty="0">
              <a:solidFill>
                <a:srgbClr val="90C226"/>
              </a:solidFill>
              <a:latin typeface="Trebuchet MS" charset="0"/>
            </a:endParaRPr>
          </a:p>
          <a:p>
            <a:pPr marL="285750" indent="-285750">
              <a:buFont typeface="Wingdings" charset="2"/>
              <a:buChar char="Ø"/>
            </a:pPr>
            <a:r>
              <a:rPr lang="en-US" sz="2000" dirty="0" smtClean="0">
                <a:solidFill>
                  <a:srgbClr val="90C226"/>
                </a:solidFill>
                <a:latin typeface="Trebuchet MS" charset="0"/>
              </a:rPr>
              <a:t>Conclusions</a:t>
            </a:r>
          </a:p>
          <a:p>
            <a:endParaRPr lang="en-US" sz="2000" dirty="0">
              <a:solidFill>
                <a:srgbClr val="90C226"/>
              </a:solidFill>
              <a:latin typeface="Trebuchet MS" charset="0"/>
            </a:endParaRPr>
          </a:p>
          <a:p>
            <a:pPr marL="285750" indent="-285750">
              <a:buFont typeface="Wingdings" charset="2"/>
              <a:buChar char="Ø"/>
            </a:pPr>
            <a:r>
              <a:rPr lang="en-US" sz="2000" dirty="0">
                <a:solidFill>
                  <a:srgbClr val="90C226"/>
                </a:solidFill>
                <a:latin typeface="Trebuchet MS" charset="0"/>
              </a:rPr>
              <a:t>Future </a:t>
            </a:r>
            <a:r>
              <a:rPr lang="en-US" sz="2000" dirty="0" smtClean="0">
                <a:solidFill>
                  <a:srgbClr val="90C226"/>
                </a:solidFill>
                <a:latin typeface="Trebuchet MS" charset="0"/>
              </a:rPr>
              <a:t>work</a:t>
            </a:r>
            <a:endParaRPr lang="en-US" sz="2000" dirty="0">
              <a:solidFill>
                <a:srgbClr val="90C226"/>
              </a:solidFill>
              <a:latin typeface="Trebuchet MS" charset="0"/>
            </a:endParaRPr>
          </a:p>
        </p:txBody>
      </p:sp>
    </p:spTree>
    <p:extLst>
      <p:ext uri="{BB962C8B-B14F-4D97-AF65-F5344CB8AC3E}">
        <p14:creationId xmlns:p14="http://schemas.microsoft.com/office/powerpoint/2010/main" val="20445178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Clonal evolution of tumor cell population</a:t>
            </a:r>
            <a:endParaRPr lang="en-US" dirty="0"/>
          </a:p>
        </p:txBody>
      </p:sp>
      <p:sp>
        <p:nvSpPr>
          <p:cNvPr id="3" name="Content Placeholder 2"/>
          <p:cNvSpPr>
            <a:spLocks noGrp="1"/>
          </p:cNvSpPr>
          <p:nvPr>
            <p:ph idx="1"/>
          </p:nvPr>
        </p:nvSpPr>
        <p:spPr>
          <a:xfrm>
            <a:off x="4868146" y="1966259"/>
            <a:ext cx="3637302" cy="3657600"/>
          </a:xfrm>
          <a:solidFill>
            <a:schemeClr val="bg1"/>
          </a:solidFill>
        </p:spPr>
        <p:txBody>
          <a:bodyPr>
            <a:normAutofit/>
          </a:bodyPr>
          <a:lstStyle/>
          <a:p>
            <a:r>
              <a:rPr lang="ja-JP" altLang="en-US" dirty="0" smtClean="0"/>
              <a:t>がんは、体細胞変異の蓄積によって単一の細胞から生じる。</a:t>
            </a:r>
            <a:endParaRPr lang="en-US" altLang="ja-JP" dirty="0" smtClean="0"/>
          </a:p>
          <a:p>
            <a:r>
              <a:rPr lang="ja-JP" altLang="en-US" dirty="0" smtClean="0"/>
              <a:t>その細胞がさらに変異を蓄積しながらクローン増殖することにより悪性腫瘍が形成される。</a:t>
            </a:r>
            <a:endParaRPr lang="en-US" altLang="ja-JP" dirty="0" smtClean="0"/>
          </a:p>
          <a:p>
            <a:r>
              <a:rPr lang="ja-JP" altLang="en-US" dirty="0" smtClean="0"/>
              <a:t>がん部分型に新たなドライバ変異が入ることにより、新たな子孫部分型が生じる。</a:t>
            </a:r>
            <a:endParaRPr lang="en-US" altLang="ja-JP" dirty="0" smtClean="0"/>
          </a:p>
          <a:p>
            <a:r>
              <a:rPr lang="en-US" dirty="0" err="1" smtClean="0"/>
              <a:t>Nowell</a:t>
            </a:r>
            <a:r>
              <a:rPr lang="en-US" dirty="0" smtClean="0"/>
              <a:t>, 1976, Science </a:t>
            </a:r>
            <a:r>
              <a:rPr lang="ja-JP" altLang="en-US" dirty="0" smtClean="0"/>
              <a:t>により提唱された。</a:t>
            </a:r>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936" y="2477692"/>
            <a:ext cx="4641210" cy="2802520"/>
          </a:xfrm>
          <a:prstGeom prst="rect">
            <a:avLst/>
          </a:prstGeom>
        </p:spPr>
      </p:pic>
    </p:spTree>
    <p:extLst>
      <p:ext uri="{BB962C8B-B14F-4D97-AF65-F5344CB8AC3E}">
        <p14:creationId xmlns:p14="http://schemas.microsoft.com/office/powerpoint/2010/main" val="3052798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7503460" cy="1320800"/>
          </a:xfrm>
        </p:spPr>
        <p:txBody>
          <a:bodyPr>
            <a:normAutofit/>
          </a:bodyPr>
          <a:lstStyle/>
          <a:p>
            <a:r>
              <a:rPr lang="en-US" dirty="0" smtClean="0"/>
              <a:t>Importance of clonal evolution</a:t>
            </a:r>
            <a:endParaRPr lang="en-US" dirty="0"/>
          </a:p>
        </p:txBody>
      </p:sp>
      <p:sp>
        <p:nvSpPr>
          <p:cNvPr id="3" name="Content Placeholder 2"/>
          <p:cNvSpPr>
            <a:spLocks noGrp="1"/>
          </p:cNvSpPr>
          <p:nvPr>
            <p:ph idx="1"/>
          </p:nvPr>
        </p:nvSpPr>
        <p:spPr>
          <a:xfrm>
            <a:off x="4361329" y="1930400"/>
            <a:ext cx="3343836" cy="4492546"/>
          </a:xfrm>
          <a:solidFill>
            <a:schemeClr val="bg1"/>
          </a:solidFill>
        </p:spPr>
        <p:txBody>
          <a:bodyPr>
            <a:normAutofit lnSpcReduction="10000"/>
          </a:bodyPr>
          <a:lstStyle/>
          <a:p>
            <a:r>
              <a:rPr lang="ja-JP" altLang="en-US" dirty="0" smtClean="0"/>
              <a:t>がんの部分型構成</a:t>
            </a:r>
            <a:endParaRPr lang="en-US" altLang="ja-JP" dirty="0" smtClean="0"/>
          </a:p>
          <a:p>
            <a:pPr marL="400050" lvl="1" indent="0">
              <a:buNone/>
            </a:pPr>
            <a:r>
              <a:rPr lang="ja-JP" altLang="en-US" dirty="0" smtClean="0"/>
              <a:t>がん治療において重要</a:t>
            </a:r>
            <a:endParaRPr lang="en-US" altLang="ja-JP" dirty="0" smtClean="0"/>
          </a:p>
          <a:p>
            <a:pPr marL="400050" lvl="1" indent="0">
              <a:buNone/>
            </a:pPr>
            <a:r>
              <a:rPr lang="en-US" altLang="ja-JP" dirty="0" smtClean="0"/>
              <a:t>Ex. </a:t>
            </a:r>
            <a:r>
              <a:rPr lang="ja-JP" altLang="en-US" dirty="0" smtClean="0"/>
              <a:t>部分型に応じた乳がんの標準治療ガイドライン</a:t>
            </a:r>
            <a:endParaRPr lang="en-US" altLang="ja-JP" dirty="0" smtClean="0"/>
          </a:p>
          <a:p>
            <a:r>
              <a:rPr lang="ja-JP" altLang="en-US" sz="1600" dirty="0" smtClean="0"/>
              <a:t>乳がんの</a:t>
            </a:r>
            <a:r>
              <a:rPr lang="en-US" altLang="ja-JP" sz="1600" dirty="0" smtClean="0"/>
              <a:t>Luminal A, Luminal B, HER2+, Basal-like</a:t>
            </a:r>
            <a:r>
              <a:rPr lang="ja-JP" altLang="en-US" sz="1600" dirty="0" smtClean="0"/>
              <a:t>は、免疫組織化学的に同定できる。</a:t>
            </a:r>
            <a:endParaRPr lang="en-US" altLang="ja-JP" sz="1600" dirty="0" smtClean="0"/>
          </a:p>
          <a:p>
            <a:r>
              <a:rPr lang="en-US" sz="1600" dirty="0" smtClean="0"/>
              <a:t>But </a:t>
            </a:r>
            <a:r>
              <a:rPr lang="ja-JP" altLang="en-US" sz="1600" dirty="0" smtClean="0"/>
              <a:t>患者に固有の部分型・未知部分型は同定不可</a:t>
            </a:r>
            <a:endParaRPr lang="en-US" altLang="ja-JP" sz="1600" dirty="0"/>
          </a:p>
          <a:p>
            <a:pPr marL="457200" lvl="1" indent="0">
              <a:buNone/>
            </a:pPr>
            <a:r>
              <a:rPr lang="ja-JP" altLang="en-US" dirty="0" smtClean="0"/>
              <a:t>→</a:t>
            </a:r>
            <a:r>
              <a:rPr lang="en-US" altLang="ja-JP" dirty="0" smtClean="0"/>
              <a:t> NGS</a:t>
            </a:r>
            <a:r>
              <a:rPr lang="ja-JP" altLang="en-US" dirty="0" smtClean="0"/>
              <a:t>を利用した同定が必要</a:t>
            </a:r>
            <a:endParaRPr lang="en-US" altLang="ja-JP" dirty="0"/>
          </a:p>
          <a:p>
            <a:pPr indent="-285750"/>
            <a:r>
              <a:rPr lang="ja-JP" altLang="en-US" dirty="0" smtClean="0"/>
              <a:t>抗がん剤治療によってクローン進化過程が変化</a:t>
            </a:r>
            <a:endParaRPr lang="en-US" altLang="ja-JP" dirty="0" smtClean="0"/>
          </a:p>
          <a:p>
            <a:pPr marL="457200" lvl="1" indent="0">
              <a:buNone/>
            </a:pPr>
            <a:r>
              <a:rPr lang="ja-JP" altLang="en-US" dirty="0" smtClean="0"/>
              <a:t>→</a:t>
            </a:r>
            <a:r>
              <a:rPr lang="en-US" altLang="ja-JP" dirty="0" smtClean="0"/>
              <a:t> </a:t>
            </a:r>
            <a:r>
              <a:rPr lang="ja-JP" altLang="en-US" dirty="0" smtClean="0"/>
              <a:t>予後の予測のためにも、部分型構成とその増殖率の推定が必要</a:t>
            </a:r>
            <a:endParaRPr lang="en-US" altLang="ja-JP" dirty="0" smtClean="0"/>
          </a:p>
          <a:p>
            <a:endParaRPr lang="en-US" altLang="ja-JP" sz="1600" dirty="0" smtClean="0"/>
          </a:p>
        </p:txBody>
      </p:sp>
      <p:pic>
        <p:nvPicPr>
          <p:cNvPr id="6" name="Picture 5"/>
          <p:cNvPicPr>
            <a:picLocks noChangeAspect="1"/>
          </p:cNvPicPr>
          <p:nvPr/>
        </p:nvPicPr>
        <p:blipFill>
          <a:blip r:embed="rId3"/>
          <a:stretch>
            <a:fillRect/>
          </a:stretch>
        </p:blipFill>
        <p:spPr>
          <a:xfrm>
            <a:off x="0" y="1341224"/>
            <a:ext cx="4294094" cy="3062894"/>
          </a:xfrm>
          <a:prstGeom prst="rect">
            <a:avLst/>
          </a:prstGeom>
        </p:spPr>
      </p:pic>
      <p:sp>
        <p:nvSpPr>
          <p:cNvPr id="7" name="TextBox 6"/>
          <p:cNvSpPr txBox="1"/>
          <p:nvPr/>
        </p:nvSpPr>
        <p:spPr>
          <a:xfrm>
            <a:off x="1493712" y="4357309"/>
            <a:ext cx="2800382" cy="276999"/>
          </a:xfrm>
          <a:prstGeom prst="rect">
            <a:avLst/>
          </a:prstGeom>
          <a:noFill/>
        </p:spPr>
        <p:txBody>
          <a:bodyPr wrap="none" rtlCol="0">
            <a:spAutoFit/>
          </a:bodyPr>
          <a:lstStyle/>
          <a:p>
            <a:r>
              <a:rPr lang="en-US" sz="1200" dirty="0" smtClean="0"/>
              <a:t>Wilson</a:t>
            </a:r>
            <a:r>
              <a:rPr lang="en-US" sz="1200" dirty="0"/>
              <a:t> </a:t>
            </a:r>
            <a:r>
              <a:rPr lang="en-US" sz="1200" dirty="0" smtClean="0"/>
              <a:t>et al., 2016, </a:t>
            </a:r>
            <a:r>
              <a:rPr lang="en-US" sz="1200" dirty="0" err="1" smtClean="0"/>
              <a:t>npj</a:t>
            </a:r>
            <a:r>
              <a:rPr lang="en-US" sz="1200" dirty="0" smtClean="0"/>
              <a:t> Breast Cancer</a:t>
            </a:r>
            <a:endParaRPr lang="en-US" sz="1200" dirty="0"/>
          </a:p>
        </p:txBody>
      </p:sp>
      <p:pic>
        <p:nvPicPr>
          <p:cNvPr id="9"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599" y="4860846"/>
            <a:ext cx="3556000" cy="1562100"/>
          </a:xfrm>
          <a:prstGeom prst="rect">
            <a:avLst/>
          </a:prstGeom>
        </p:spPr>
      </p:pic>
      <p:sp>
        <p:nvSpPr>
          <p:cNvPr id="10" name="TextBox 9"/>
          <p:cNvSpPr txBox="1"/>
          <p:nvPr/>
        </p:nvSpPr>
        <p:spPr>
          <a:xfrm>
            <a:off x="201705" y="5798987"/>
            <a:ext cx="1102462" cy="338554"/>
          </a:xfrm>
          <a:prstGeom prst="rect">
            <a:avLst/>
          </a:prstGeom>
          <a:noFill/>
        </p:spPr>
        <p:txBody>
          <a:bodyPr wrap="square" rtlCol="0">
            <a:spAutoFit/>
          </a:bodyPr>
          <a:lstStyle/>
          <a:p>
            <a:r>
              <a:rPr lang="ja-JP" altLang="en-US" sz="1600" dirty="0" smtClean="0">
                <a:latin typeface="Hiragino Mincho ProN W3" charset="-128"/>
                <a:ea typeface="Hiragino Mincho ProN W3" charset="-128"/>
                <a:cs typeface="Hiragino Mincho ProN W3" charset="-128"/>
              </a:rPr>
              <a:t>正常細胞</a:t>
            </a:r>
            <a:endParaRPr lang="en-US" sz="1600" dirty="0" smtClean="0">
              <a:latin typeface="Hiragino Mincho ProN W3" charset="-128"/>
              <a:ea typeface="Hiragino Mincho ProN W3" charset="-128"/>
              <a:cs typeface="Hiragino Mincho ProN W3" charset="-128"/>
            </a:endParaRPr>
          </a:p>
        </p:txBody>
      </p:sp>
      <p:sp>
        <p:nvSpPr>
          <p:cNvPr id="11" name="TextBox 10"/>
          <p:cNvSpPr txBox="1"/>
          <p:nvPr/>
        </p:nvSpPr>
        <p:spPr>
          <a:xfrm>
            <a:off x="1081190" y="5859900"/>
            <a:ext cx="1102462" cy="338554"/>
          </a:xfrm>
          <a:prstGeom prst="rect">
            <a:avLst/>
          </a:prstGeom>
          <a:noFill/>
        </p:spPr>
        <p:txBody>
          <a:bodyPr wrap="square" rtlCol="0">
            <a:spAutoFit/>
          </a:bodyPr>
          <a:lstStyle/>
          <a:p>
            <a:r>
              <a:rPr lang="en-US" sz="1600" dirty="0" smtClean="0">
                <a:latin typeface="Hiragino Mincho ProN W3" charset="-128"/>
                <a:ea typeface="Hiragino Mincho ProN W3" charset="-128"/>
                <a:cs typeface="Hiragino Mincho ProN W3" charset="-128"/>
              </a:rPr>
              <a:t>MRCA</a:t>
            </a:r>
          </a:p>
        </p:txBody>
      </p:sp>
    </p:spTree>
    <p:extLst>
      <p:ext uri="{BB962C8B-B14F-4D97-AF65-F5344CB8AC3E}">
        <p14:creationId xmlns:p14="http://schemas.microsoft.com/office/powerpoint/2010/main" val="11651115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a:t>
            </a:r>
            <a:endParaRPr lang="en-US" dirty="0"/>
          </a:p>
        </p:txBody>
      </p:sp>
      <p:sp>
        <p:nvSpPr>
          <p:cNvPr id="3" name="Content Placeholder 2"/>
          <p:cNvSpPr>
            <a:spLocks noGrp="1"/>
          </p:cNvSpPr>
          <p:nvPr>
            <p:ph idx="1"/>
          </p:nvPr>
        </p:nvSpPr>
        <p:spPr>
          <a:xfrm>
            <a:off x="609599" y="1488613"/>
            <a:ext cx="6347714" cy="3880773"/>
          </a:xfrm>
        </p:spPr>
        <p:txBody>
          <a:bodyPr/>
          <a:lstStyle/>
          <a:p>
            <a:r>
              <a:rPr lang="ja-JP" altLang="en-US" dirty="0" smtClean="0"/>
              <a:t>腫瘍の部分型構成比の同定</a:t>
            </a:r>
            <a:endParaRPr lang="en-US" altLang="ja-JP" dirty="0" smtClean="0"/>
          </a:p>
          <a:p>
            <a:r>
              <a:rPr lang="ja-JP" altLang="en-US" dirty="0" smtClean="0"/>
              <a:t>各部分型の誕生時刻・増殖率の推定</a:t>
            </a:r>
            <a:endParaRPr lang="en-US" altLang="ja-JP" dirty="0" smtClean="0"/>
          </a:p>
          <a:p>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558" y="2706095"/>
            <a:ext cx="6028752" cy="3640365"/>
          </a:xfrm>
          <a:prstGeom prst="rect">
            <a:avLst/>
          </a:prstGeom>
        </p:spPr>
      </p:pic>
      <p:pic>
        <p:nvPicPr>
          <p:cNvPr id="6" name="Picture 5"/>
          <p:cNvPicPr>
            <a:picLocks noChangeAspect="1"/>
          </p:cNvPicPr>
          <p:nvPr/>
        </p:nvPicPr>
        <p:blipFill>
          <a:blip r:embed="rId4"/>
          <a:stretch>
            <a:fillRect/>
          </a:stretch>
        </p:blipFill>
        <p:spPr>
          <a:xfrm>
            <a:off x="5422900" y="2849793"/>
            <a:ext cx="1955800" cy="800100"/>
          </a:xfrm>
          <a:prstGeom prst="rect">
            <a:avLst/>
          </a:prstGeom>
        </p:spPr>
      </p:pic>
      <p:cxnSp>
        <p:nvCxnSpPr>
          <p:cNvPr id="8" name="Straight Arrow Connector 7"/>
          <p:cNvCxnSpPr/>
          <p:nvPr/>
        </p:nvCxnSpPr>
        <p:spPr>
          <a:xfrm>
            <a:off x="3904938" y="2173574"/>
            <a:ext cx="2893101" cy="8919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758008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a:t>
            </a:r>
            <a:endParaRPr lang="en-US" dirty="0"/>
          </a:p>
        </p:txBody>
      </p:sp>
      <p:sp>
        <p:nvSpPr>
          <p:cNvPr id="3" name="Content Placeholder 2"/>
          <p:cNvSpPr>
            <a:spLocks noGrp="1"/>
          </p:cNvSpPr>
          <p:nvPr>
            <p:ph idx="1"/>
          </p:nvPr>
        </p:nvSpPr>
        <p:spPr>
          <a:xfrm>
            <a:off x="453066" y="1930400"/>
            <a:ext cx="7559177" cy="4193082"/>
          </a:xfrm>
          <a:solidFill>
            <a:schemeClr val="bg1"/>
          </a:solidFill>
        </p:spPr>
        <p:txBody>
          <a:bodyPr>
            <a:normAutofit/>
          </a:bodyPr>
          <a:lstStyle/>
          <a:p>
            <a:r>
              <a:rPr lang="ja-JP" altLang="en-US" dirty="0" smtClean="0"/>
              <a:t>腫瘍中の各細胞の一細胞シーケンシング</a:t>
            </a:r>
            <a:endParaRPr lang="en-US" altLang="ja-JP" dirty="0" smtClean="0"/>
          </a:p>
          <a:p>
            <a:pPr marL="400050" lvl="1" indent="0">
              <a:buNone/>
            </a:pPr>
            <a:r>
              <a:rPr lang="ja-JP" altLang="en-US" dirty="0" smtClean="0"/>
              <a:t>すべての部分型とその構成比を同定可能</a:t>
            </a:r>
            <a:endParaRPr lang="en-US" altLang="ja-JP" dirty="0"/>
          </a:p>
          <a:p>
            <a:pPr marL="400050" lvl="1" indent="0">
              <a:buNone/>
            </a:pPr>
            <a:r>
              <a:rPr lang="en-US" altLang="ja-JP" dirty="0" smtClean="0"/>
              <a:t>But </a:t>
            </a:r>
            <a:r>
              <a:rPr lang="ja-JP" altLang="en-US" dirty="0" smtClean="0"/>
              <a:t>がんの一細胞シーケンシングは技術的な困難が伴い、高コスト</a:t>
            </a:r>
            <a:endParaRPr lang="en-US" altLang="ja-JP" dirty="0" smtClean="0"/>
          </a:p>
          <a:p>
            <a:pPr marL="400050" lvl="1" indent="0">
              <a:buNone/>
            </a:pPr>
            <a:r>
              <a:rPr lang="ja-JP" altLang="en-US" dirty="0" smtClean="0"/>
              <a:t>→</a:t>
            </a:r>
            <a:r>
              <a:rPr lang="en-US" altLang="ja-JP" dirty="0" smtClean="0"/>
              <a:t> </a:t>
            </a:r>
            <a:r>
              <a:rPr lang="ja-JP" altLang="en-US" dirty="0" smtClean="0"/>
              <a:t>バルクシーケンシングを行うことが一般的</a:t>
            </a:r>
            <a:endParaRPr lang="en-US" altLang="ja-JP" dirty="0"/>
          </a:p>
          <a:p>
            <a:pPr marL="285750"/>
            <a:r>
              <a:rPr lang="ja-JP" altLang="en-US" dirty="0" smtClean="0"/>
              <a:t>バルクシーケンシングに伴う問題</a:t>
            </a:r>
            <a:endParaRPr lang="en-US" altLang="ja-JP" dirty="0" smtClean="0"/>
          </a:p>
          <a:p>
            <a:pPr marL="685800" lvl="1">
              <a:buFont typeface="Arial" charset="0"/>
              <a:buChar char="•"/>
            </a:pPr>
            <a:r>
              <a:rPr lang="ja-JP" altLang="en-US" dirty="0" smtClean="0"/>
              <a:t>観測されるリードは、部分型の平均像</a:t>
            </a:r>
            <a:endParaRPr lang="en-US" altLang="ja-JP" dirty="0" smtClean="0"/>
          </a:p>
          <a:p>
            <a:pPr marL="685800" lvl="1">
              <a:buFont typeface="Arial" charset="0"/>
              <a:buChar char="•"/>
            </a:pPr>
            <a:r>
              <a:rPr lang="ja-JP" altLang="en-US" dirty="0" smtClean="0"/>
              <a:t>平均像から、各部分型の変異アレル頻度を隠れ状態推定する必要が</a:t>
            </a:r>
            <a:r>
              <a:rPr lang="ja-JP" altLang="en-US" dirty="0" smtClean="0"/>
              <a:t>ある</a:t>
            </a:r>
            <a:endParaRPr lang="en-US" altLang="ja-JP" dirty="0" smtClean="0"/>
          </a:p>
          <a:p>
            <a:r>
              <a:rPr lang="ja-JP" altLang="en-US" dirty="0" smtClean="0"/>
              <a:t>解くべき問題</a:t>
            </a:r>
            <a:endParaRPr lang="en-US" altLang="ja-JP" dirty="0"/>
          </a:p>
          <a:p>
            <a:pPr marL="457200" lvl="1" indent="0">
              <a:buNone/>
            </a:pPr>
            <a:r>
              <a:rPr lang="en-US" altLang="ja-JP" dirty="0" smtClean="0"/>
              <a:t>Input:	</a:t>
            </a:r>
            <a:r>
              <a:rPr lang="ja-JP" altLang="en-US" dirty="0" smtClean="0"/>
              <a:t>各一塩基多型</a:t>
            </a:r>
            <a:r>
              <a:rPr lang="en-US" altLang="ja-JP" dirty="0" smtClean="0"/>
              <a:t>(SVN)</a:t>
            </a:r>
            <a:r>
              <a:rPr lang="ja-JP" altLang="en-US" dirty="0" smtClean="0"/>
              <a:t>位置における</a:t>
            </a:r>
            <a:r>
              <a:rPr lang="en-US" altLang="ja-JP" dirty="0" smtClean="0"/>
              <a:t>NGS</a:t>
            </a:r>
            <a:r>
              <a:rPr lang="ja-JP" altLang="en-US" dirty="0" smtClean="0"/>
              <a:t>リードの総数と変異リード数</a:t>
            </a:r>
            <a:endParaRPr lang="en-US" altLang="ja-JP" dirty="0" smtClean="0"/>
          </a:p>
          <a:p>
            <a:pPr marL="457200" lvl="1" indent="0">
              <a:buNone/>
            </a:pPr>
            <a:r>
              <a:rPr lang="en-US" altLang="ja-JP" dirty="0" smtClean="0"/>
              <a:t>Output:	</a:t>
            </a:r>
            <a:r>
              <a:rPr lang="ja-JP" altLang="en-US" dirty="0" smtClean="0"/>
              <a:t>部分型の存在比と誕生時刻および増殖率</a:t>
            </a:r>
            <a:endParaRPr lang="en-US" altLang="ja-JP" dirty="0" smtClean="0"/>
          </a:p>
        </p:txBody>
      </p:sp>
    </p:spTree>
    <p:extLst>
      <p:ext uri="{BB962C8B-B14F-4D97-AF65-F5344CB8AC3E}">
        <p14:creationId xmlns:p14="http://schemas.microsoft.com/office/powerpoint/2010/main" val="13595809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Preceding studies</a:t>
            </a:r>
            <a:endParaRPr lang="en-US" dirty="0"/>
          </a:p>
        </p:txBody>
      </p:sp>
      <p:sp>
        <p:nvSpPr>
          <p:cNvPr id="7" name="Content Placeholder 6"/>
          <p:cNvSpPr>
            <a:spLocks noGrp="1"/>
          </p:cNvSpPr>
          <p:nvPr>
            <p:ph idx="1"/>
          </p:nvPr>
        </p:nvSpPr>
        <p:spPr>
          <a:xfrm>
            <a:off x="609600" y="1470213"/>
            <a:ext cx="6642847" cy="4580116"/>
          </a:xfrm>
          <a:noFill/>
        </p:spPr>
        <p:txBody>
          <a:bodyPr/>
          <a:lstStyle/>
          <a:p>
            <a:r>
              <a:rPr lang="en-US" dirty="0" err="1" smtClean="0"/>
              <a:t>PyClone</a:t>
            </a:r>
            <a:r>
              <a:rPr lang="en-US" dirty="0"/>
              <a:t>	</a:t>
            </a:r>
            <a:r>
              <a:rPr lang="en-US" dirty="0" smtClean="0"/>
              <a:t>(Roth et al., 2014, Nat Methods)</a:t>
            </a:r>
          </a:p>
          <a:p>
            <a:pPr marL="400050" lvl="1" indent="0">
              <a:buNone/>
            </a:pPr>
            <a:r>
              <a:rPr lang="ja-JP" altLang="en-US" dirty="0" smtClean="0"/>
              <a:t>ディリクレ過程を用いたベイジアンクラスタリング</a:t>
            </a:r>
            <a:endParaRPr lang="en-US" altLang="ja-JP" dirty="0" smtClean="0"/>
          </a:p>
          <a:p>
            <a:r>
              <a:rPr lang="en-US" dirty="0" err="1" smtClean="0"/>
              <a:t>AncesTree</a:t>
            </a:r>
            <a:r>
              <a:rPr lang="en-US" dirty="0" smtClean="0"/>
              <a:t> (El-</a:t>
            </a:r>
            <a:r>
              <a:rPr lang="en-US" dirty="0" err="1" smtClean="0"/>
              <a:t>Kebir</a:t>
            </a:r>
            <a:r>
              <a:rPr lang="en-US" dirty="0"/>
              <a:t> </a:t>
            </a:r>
            <a:r>
              <a:rPr lang="en-US" dirty="0" smtClean="0"/>
              <a:t>et al., 2015, Bioinformatics)</a:t>
            </a:r>
          </a:p>
          <a:p>
            <a:pPr marL="400050" lvl="1" indent="0">
              <a:buNone/>
            </a:pPr>
            <a:r>
              <a:rPr lang="ja-JP" altLang="en-US" dirty="0" smtClean="0"/>
              <a:t>腫瘍内の複数箇所のサンプルを利用し、変異アレル頻度を部分型頻度と部分型系統樹に因数分解する整数計画問題に帰着</a:t>
            </a:r>
            <a:endParaRPr lang="en-US" altLang="ja-JP" dirty="0" smtClean="0"/>
          </a:p>
          <a:p>
            <a:r>
              <a:rPr lang="en-US" dirty="0" smtClean="0"/>
              <a:t>But </a:t>
            </a:r>
            <a:r>
              <a:rPr lang="ja-JP" altLang="en-US" dirty="0" smtClean="0"/>
              <a:t>いずれも部分型誕生時刻や増殖率は推定できない。</a:t>
            </a:r>
            <a:endParaRPr lang="en-US" dirty="0" smtClean="0"/>
          </a:p>
          <a:p>
            <a:endParaRPr lang="en-US" dirty="0"/>
          </a:p>
        </p:txBody>
      </p:sp>
      <p:pic>
        <p:nvPicPr>
          <p:cNvPr id="3" name="Picture 2"/>
          <p:cNvPicPr>
            <a:picLocks noChangeAspect="1"/>
          </p:cNvPicPr>
          <p:nvPr/>
        </p:nvPicPr>
        <p:blipFill>
          <a:blip r:embed="rId3"/>
          <a:stretch>
            <a:fillRect/>
          </a:stretch>
        </p:blipFill>
        <p:spPr>
          <a:xfrm>
            <a:off x="713442" y="3760270"/>
            <a:ext cx="6134271" cy="2057823"/>
          </a:xfrm>
          <a:prstGeom prst="rect">
            <a:avLst/>
          </a:prstGeom>
        </p:spPr>
      </p:pic>
      <p:sp>
        <p:nvSpPr>
          <p:cNvPr id="4" name="Rectangle 3"/>
          <p:cNvSpPr/>
          <p:nvPr/>
        </p:nvSpPr>
        <p:spPr>
          <a:xfrm>
            <a:off x="3042280" y="5749545"/>
            <a:ext cx="3909275" cy="369332"/>
          </a:xfrm>
          <a:prstGeom prst="rect">
            <a:avLst/>
          </a:prstGeom>
        </p:spPr>
        <p:txBody>
          <a:bodyPr wrap="none">
            <a:spAutoFit/>
          </a:bodyPr>
          <a:lstStyle/>
          <a:p>
            <a:r>
              <a:rPr lang="en-US" dirty="0"/>
              <a:t>El-</a:t>
            </a:r>
            <a:r>
              <a:rPr lang="en-US" dirty="0" err="1"/>
              <a:t>Kebir</a:t>
            </a:r>
            <a:r>
              <a:rPr lang="en-US" dirty="0"/>
              <a:t> et al., 2015, Bioinformatics</a:t>
            </a:r>
          </a:p>
        </p:txBody>
      </p:sp>
    </p:spTree>
    <p:extLst>
      <p:ext uri="{BB962C8B-B14F-4D97-AF65-F5344CB8AC3E}">
        <p14:creationId xmlns:p14="http://schemas.microsoft.com/office/powerpoint/2010/main" val="18299732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5811" y="612878"/>
            <a:ext cx="6347713" cy="1320800"/>
          </a:xfrm>
        </p:spPr>
        <p:txBody>
          <a:bodyPr/>
          <a:lstStyle/>
          <a:p>
            <a:r>
              <a:rPr lang="en-US" dirty="0" smtClean="0"/>
              <a:t>Methods I</a:t>
            </a:r>
            <a:endParaRPr lang="en-US" dirty="0"/>
          </a:p>
        </p:txBody>
      </p:sp>
      <p:sp>
        <p:nvSpPr>
          <p:cNvPr id="3" name="Content Placeholder 2"/>
          <p:cNvSpPr>
            <a:spLocks noGrp="1"/>
          </p:cNvSpPr>
          <p:nvPr>
            <p:ph idx="1"/>
          </p:nvPr>
        </p:nvSpPr>
        <p:spPr>
          <a:xfrm>
            <a:off x="2449520" y="2008093"/>
            <a:ext cx="6694480" cy="3988445"/>
          </a:xfrm>
          <a:solidFill>
            <a:schemeClr val="bg1"/>
          </a:solidFill>
        </p:spPr>
        <p:txBody>
          <a:bodyPr/>
          <a:lstStyle/>
          <a:p>
            <a:r>
              <a:rPr lang="en-US" altLang="ja-JP" dirty="0" smtClean="0"/>
              <a:t>Wright-Fisher model</a:t>
            </a:r>
          </a:p>
          <a:p>
            <a:pPr marL="457200" lvl="1" indent="0">
              <a:buNone/>
            </a:pPr>
            <a:r>
              <a:rPr lang="ja-JP" altLang="en-US" dirty="0" smtClean="0"/>
              <a:t>各部分型内部に入るパッセンジャー変異アレル頻度の中立的浮動を考慮</a:t>
            </a:r>
            <a:endParaRPr lang="en-US" altLang="ja-JP" dirty="0" smtClean="0"/>
          </a:p>
          <a:p>
            <a:pPr marL="457200" lvl="1" indent="0">
              <a:buNone/>
            </a:pPr>
            <a:r>
              <a:rPr lang="ja-JP" altLang="en-US" dirty="0" smtClean="0"/>
              <a:t>変異アレル頻度が時間</a:t>
            </a:r>
            <a:r>
              <a:rPr lang="en-US" altLang="ja-JP" dirty="0" smtClean="0"/>
              <a:t>t</a:t>
            </a:r>
            <a:r>
              <a:rPr lang="ja-JP" altLang="en-US" dirty="0" smtClean="0"/>
              <a:t>の間に</a:t>
            </a:r>
            <a:r>
              <a:rPr lang="en-US" altLang="ja-JP" dirty="0" smtClean="0"/>
              <a:t>y</a:t>
            </a:r>
            <a:r>
              <a:rPr lang="ja-JP" altLang="en-US" dirty="0" smtClean="0"/>
              <a:t>から</a:t>
            </a:r>
            <a:r>
              <a:rPr lang="en-US" altLang="ja-JP" dirty="0" smtClean="0"/>
              <a:t>x</a:t>
            </a:r>
            <a:r>
              <a:rPr lang="ja-JP" altLang="en-US" dirty="0" smtClean="0"/>
              <a:t>に変化する確率の拡散方程式</a:t>
            </a:r>
            <a:endParaRPr lang="en-US" altLang="ja-JP" dirty="0" smtClean="0"/>
          </a:p>
          <a:p>
            <a:pPr marL="457200" lvl="1" indent="0">
              <a:buNone/>
            </a:pPr>
            <a:endParaRPr lang="en-US" altLang="ja-JP" dirty="0" smtClean="0"/>
          </a:p>
          <a:p>
            <a:pPr marL="457200" lvl="1" indent="0">
              <a:buNone/>
            </a:pPr>
            <a:endParaRPr lang="en-US" altLang="ja-JP" dirty="0"/>
          </a:p>
          <a:p>
            <a:pPr marL="457200" lvl="1" indent="0">
              <a:buNone/>
            </a:pPr>
            <a:endParaRPr lang="en-US" altLang="ja-JP" dirty="0" smtClean="0"/>
          </a:p>
          <a:p>
            <a:pPr indent="-285750"/>
            <a:r>
              <a:rPr lang="ja-JP" altLang="en-US" dirty="0" smtClean="0"/>
              <a:t>部分型</a:t>
            </a:r>
            <a:r>
              <a:rPr lang="en-US" altLang="ja-JP" dirty="0" err="1" smtClean="0"/>
              <a:t>i</a:t>
            </a:r>
            <a:r>
              <a:rPr lang="ja-JP" altLang="en-US" dirty="0" smtClean="0"/>
              <a:t>に入った</a:t>
            </a:r>
            <a:r>
              <a:rPr lang="en-US" altLang="ja-JP" dirty="0" smtClean="0"/>
              <a:t>SNV</a:t>
            </a:r>
            <a:r>
              <a:rPr lang="ja-JP" altLang="en-US" dirty="0" smtClean="0"/>
              <a:t>の変異アレル頻度が、シーケンシング時点で</a:t>
            </a:r>
            <a:r>
              <a:rPr lang="en-US" altLang="ja-JP" dirty="0" smtClean="0"/>
              <a:t>xi</a:t>
            </a:r>
            <a:r>
              <a:rPr lang="ja-JP" altLang="en-US" dirty="0" smtClean="0"/>
              <a:t>になっている確率</a:t>
            </a:r>
            <a:endParaRPr lang="en-US" altLang="ja-JP" dirty="0" smtClean="0"/>
          </a:p>
          <a:p>
            <a:endParaRPr lang="en-US" dirty="0"/>
          </a:p>
        </p:txBody>
      </p:sp>
      <p:pic>
        <p:nvPicPr>
          <p:cNvPr id="5" name="Picture 4"/>
          <p:cNvPicPr>
            <a:picLocks noChangeAspect="1"/>
          </p:cNvPicPr>
          <p:nvPr/>
        </p:nvPicPr>
        <p:blipFill>
          <a:blip r:embed="rId3"/>
          <a:stretch>
            <a:fillRect/>
          </a:stretch>
        </p:blipFill>
        <p:spPr>
          <a:xfrm>
            <a:off x="3117219" y="3365350"/>
            <a:ext cx="5109882" cy="636966"/>
          </a:xfrm>
          <a:prstGeom prst="rect">
            <a:avLst/>
          </a:prstGeom>
        </p:spPr>
      </p:pic>
      <p:pic>
        <p:nvPicPr>
          <p:cNvPr id="6" name="Picture 5"/>
          <p:cNvPicPr>
            <a:picLocks noChangeAspect="1"/>
          </p:cNvPicPr>
          <p:nvPr/>
        </p:nvPicPr>
        <p:blipFill>
          <a:blip r:embed="rId4"/>
          <a:stretch>
            <a:fillRect/>
          </a:stretch>
        </p:blipFill>
        <p:spPr>
          <a:xfrm>
            <a:off x="2924650" y="5024031"/>
            <a:ext cx="5302451" cy="555433"/>
          </a:xfrm>
          <a:prstGeom prst="rect">
            <a:avLst/>
          </a:prstGeom>
        </p:spPr>
      </p:pic>
      <p:pic>
        <p:nvPicPr>
          <p:cNvPr id="8" name="Picture 7"/>
          <p:cNvPicPr>
            <a:picLocks noChangeAspect="1"/>
          </p:cNvPicPr>
          <p:nvPr/>
        </p:nvPicPr>
        <p:blipFill>
          <a:blip r:embed="rId5"/>
          <a:stretch>
            <a:fillRect/>
          </a:stretch>
        </p:blipFill>
        <p:spPr>
          <a:xfrm>
            <a:off x="40341" y="2540954"/>
            <a:ext cx="2550459" cy="3038510"/>
          </a:xfrm>
          <a:prstGeom prst="rect">
            <a:avLst/>
          </a:prstGeom>
        </p:spPr>
      </p:pic>
    </p:spTree>
    <p:extLst>
      <p:ext uri="{BB962C8B-B14F-4D97-AF65-F5344CB8AC3E}">
        <p14:creationId xmlns:p14="http://schemas.microsoft.com/office/powerpoint/2010/main" val="3928677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Methods II</a:t>
            </a:r>
            <a:endParaRPr lang="en-US" dirty="0"/>
          </a:p>
        </p:txBody>
      </p:sp>
      <p:sp>
        <p:nvSpPr>
          <p:cNvPr id="3" name="Content Placeholder 2"/>
          <p:cNvSpPr>
            <a:spLocks noGrp="1"/>
          </p:cNvSpPr>
          <p:nvPr>
            <p:ph idx="1"/>
          </p:nvPr>
        </p:nvSpPr>
        <p:spPr>
          <a:xfrm>
            <a:off x="3169975" y="2077112"/>
            <a:ext cx="4931175" cy="3880773"/>
          </a:xfrm>
          <a:noFill/>
        </p:spPr>
        <p:txBody>
          <a:bodyPr/>
          <a:lstStyle/>
          <a:p>
            <a:r>
              <a:rPr lang="ja-JP" altLang="en-US" dirty="0" smtClean="0"/>
              <a:t>リード</a:t>
            </a:r>
            <a:r>
              <a:rPr lang="en-US" dirty="0" smtClean="0"/>
              <a:t>M</a:t>
            </a:r>
            <a:r>
              <a:rPr lang="ja-JP" altLang="en-US" dirty="0" smtClean="0"/>
              <a:t>本中</a:t>
            </a:r>
            <a:r>
              <a:rPr lang="en-US" altLang="ja-JP" dirty="0" smtClean="0"/>
              <a:t>m</a:t>
            </a:r>
            <a:r>
              <a:rPr lang="ja-JP" altLang="en-US" dirty="0" smtClean="0"/>
              <a:t>本が変異リードである確率</a:t>
            </a:r>
            <a:endParaRPr lang="en-US" altLang="ja-JP" dirty="0" smtClean="0"/>
          </a:p>
          <a:p>
            <a:endParaRPr lang="en-US" dirty="0"/>
          </a:p>
        </p:txBody>
      </p:sp>
      <p:grpSp>
        <p:nvGrpSpPr>
          <p:cNvPr id="25" name="Group 24"/>
          <p:cNvGrpSpPr/>
          <p:nvPr/>
        </p:nvGrpSpPr>
        <p:grpSpPr>
          <a:xfrm>
            <a:off x="936101" y="3630706"/>
            <a:ext cx="1125571" cy="1174376"/>
            <a:chOff x="161362" y="1810871"/>
            <a:chExt cx="3307977" cy="3451412"/>
          </a:xfrm>
        </p:grpSpPr>
        <p:sp>
          <p:nvSpPr>
            <p:cNvPr id="22" name="Oval 21"/>
            <p:cNvSpPr/>
            <p:nvPr/>
          </p:nvSpPr>
          <p:spPr>
            <a:xfrm>
              <a:off x="161362" y="1810871"/>
              <a:ext cx="3307977" cy="345141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1030942" y="2026024"/>
              <a:ext cx="1264023" cy="1264023"/>
              <a:chOff x="1030942" y="2026024"/>
              <a:chExt cx="1264023" cy="1264023"/>
            </a:xfrm>
          </p:grpSpPr>
          <p:sp>
            <p:nvSpPr>
              <p:cNvPr id="6" name="Oval 5"/>
              <p:cNvSpPr/>
              <p:nvPr/>
            </p:nvSpPr>
            <p:spPr>
              <a:xfrm>
                <a:off x="1030942" y="2026024"/>
                <a:ext cx="1264023" cy="1264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299881" y="2402542"/>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70C0"/>
                  </a:solidFill>
                </a:endParaRPr>
              </a:p>
            </p:txBody>
          </p:sp>
          <p:sp>
            <p:nvSpPr>
              <p:cNvPr id="9" name="Rectangle 8"/>
              <p:cNvSpPr/>
              <p:nvPr/>
            </p:nvSpPr>
            <p:spPr>
              <a:xfrm>
                <a:off x="1299881" y="2819401"/>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grpSp>
        <p:grpSp>
          <p:nvGrpSpPr>
            <p:cNvPr id="11" name="Group 10"/>
            <p:cNvGrpSpPr/>
            <p:nvPr/>
          </p:nvGrpSpPr>
          <p:grpSpPr>
            <a:xfrm>
              <a:off x="1940856" y="3101789"/>
              <a:ext cx="1264023" cy="1264023"/>
              <a:chOff x="1030942" y="2026024"/>
              <a:chExt cx="1264023" cy="1264023"/>
            </a:xfrm>
          </p:grpSpPr>
          <p:sp>
            <p:nvSpPr>
              <p:cNvPr id="12" name="Oval 11"/>
              <p:cNvSpPr/>
              <p:nvPr/>
            </p:nvSpPr>
            <p:spPr>
              <a:xfrm>
                <a:off x="1030942" y="2026024"/>
                <a:ext cx="1264023" cy="1264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299881" y="2402542"/>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sp>
            <p:nvSpPr>
              <p:cNvPr id="14" name="Rectangle 13"/>
              <p:cNvSpPr/>
              <p:nvPr/>
            </p:nvSpPr>
            <p:spPr>
              <a:xfrm>
                <a:off x="1299881" y="2819401"/>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grpSp>
        <p:grpSp>
          <p:nvGrpSpPr>
            <p:cNvPr id="15" name="Group 14"/>
            <p:cNvGrpSpPr/>
            <p:nvPr/>
          </p:nvGrpSpPr>
          <p:grpSpPr>
            <a:xfrm>
              <a:off x="551328" y="3514165"/>
              <a:ext cx="1264023" cy="1264023"/>
              <a:chOff x="1030942" y="2026024"/>
              <a:chExt cx="1264023" cy="1264023"/>
            </a:xfrm>
          </p:grpSpPr>
          <p:sp>
            <p:nvSpPr>
              <p:cNvPr id="16" name="Oval 15"/>
              <p:cNvSpPr/>
              <p:nvPr/>
            </p:nvSpPr>
            <p:spPr>
              <a:xfrm>
                <a:off x="1030942" y="2026024"/>
                <a:ext cx="1264023" cy="1264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299881" y="2402542"/>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sp>
            <p:nvSpPr>
              <p:cNvPr id="18" name="Rectangle 17"/>
              <p:cNvSpPr/>
              <p:nvPr/>
            </p:nvSpPr>
            <p:spPr>
              <a:xfrm>
                <a:off x="1299881" y="2819401"/>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grpSp>
        <p:sp>
          <p:nvSpPr>
            <p:cNvPr id="19" name="5-Point Star 18"/>
            <p:cNvSpPr/>
            <p:nvPr/>
          </p:nvSpPr>
          <p:spPr>
            <a:xfrm>
              <a:off x="1030942" y="3778625"/>
              <a:ext cx="277906" cy="277906"/>
            </a:xfrm>
            <a:prstGeom prst="star5">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Point Star 19"/>
            <p:cNvSpPr/>
            <p:nvPr/>
          </p:nvSpPr>
          <p:spPr>
            <a:xfrm>
              <a:off x="2433912" y="3375212"/>
              <a:ext cx="277906" cy="277906"/>
            </a:xfrm>
            <a:prstGeom prst="star5">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TextBox 23"/>
          <p:cNvSpPr txBox="1"/>
          <p:nvPr/>
        </p:nvSpPr>
        <p:spPr>
          <a:xfrm>
            <a:off x="201116" y="5287339"/>
            <a:ext cx="4370883" cy="1200329"/>
          </a:xfrm>
          <a:prstGeom prst="rect">
            <a:avLst/>
          </a:prstGeom>
          <a:noFill/>
        </p:spPr>
        <p:txBody>
          <a:bodyPr wrap="square" rtlCol="0">
            <a:spAutoFit/>
          </a:bodyPr>
          <a:lstStyle/>
          <a:p>
            <a:r>
              <a:rPr lang="ja-JP" altLang="en-US" dirty="0" smtClean="0"/>
              <a:t>部分型</a:t>
            </a:r>
            <a:r>
              <a:rPr lang="en-US" altLang="ja-JP" dirty="0" err="1"/>
              <a:t>1</a:t>
            </a:r>
            <a:r>
              <a:rPr lang="ja-JP" altLang="en-US" dirty="0" smtClean="0"/>
              <a:t>内</a:t>
            </a:r>
            <a:r>
              <a:rPr lang="ja-JP" altLang="en-US" dirty="0" smtClean="0"/>
              <a:t>の変異アレル頻度</a:t>
            </a:r>
            <a:r>
              <a:rPr lang="en-US" altLang="ja-JP" dirty="0" smtClean="0"/>
              <a:t> </a:t>
            </a:r>
            <a:r>
              <a:rPr lang="en-US" altLang="ja-JP" dirty="0" smtClean="0"/>
              <a:t>x1 </a:t>
            </a:r>
            <a:r>
              <a:rPr lang="en-US" altLang="ja-JP" dirty="0" smtClean="0"/>
              <a:t>= </a:t>
            </a:r>
            <a:r>
              <a:rPr lang="en-US" altLang="ja-JP" dirty="0" smtClean="0"/>
              <a:t>1/3 </a:t>
            </a:r>
          </a:p>
          <a:p>
            <a:r>
              <a:rPr lang="ja-JP" altLang="en-US" dirty="0" smtClean="0"/>
              <a:t>部分型</a:t>
            </a:r>
            <a:r>
              <a:rPr lang="en-US" altLang="ja-JP" dirty="0" smtClean="0"/>
              <a:t>2</a:t>
            </a:r>
            <a:r>
              <a:rPr lang="ja-JP" altLang="en-US" dirty="0" smtClean="0"/>
              <a:t>内</a:t>
            </a:r>
            <a:r>
              <a:rPr lang="ja-JP" altLang="en-US" dirty="0"/>
              <a:t>の変異アレル頻度</a:t>
            </a:r>
            <a:r>
              <a:rPr lang="en-US" altLang="ja-JP" dirty="0"/>
              <a:t> </a:t>
            </a:r>
            <a:r>
              <a:rPr lang="en-US" altLang="ja-JP" dirty="0" smtClean="0"/>
              <a:t>x2 </a:t>
            </a:r>
            <a:r>
              <a:rPr lang="en-US" altLang="ja-JP" dirty="0"/>
              <a:t>= </a:t>
            </a:r>
            <a:r>
              <a:rPr lang="en-US" altLang="ja-JP" dirty="0" smtClean="0"/>
              <a:t>1</a:t>
            </a:r>
          </a:p>
          <a:p>
            <a:endParaRPr lang="en-US" altLang="ja-JP" dirty="0" smtClean="0"/>
          </a:p>
          <a:p>
            <a:endParaRPr lang="en-US" dirty="0"/>
          </a:p>
        </p:txBody>
      </p:sp>
      <p:pic>
        <p:nvPicPr>
          <p:cNvPr id="29" name="Picture 28"/>
          <p:cNvPicPr>
            <a:picLocks noChangeAspect="1"/>
          </p:cNvPicPr>
          <p:nvPr/>
        </p:nvPicPr>
        <p:blipFill>
          <a:blip r:embed="rId3"/>
          <a:stretch>
            <a:fillRect/>
          </a:stretch>
        </p:blipFill>
        <p:spPr>
          <a:xfrm>
            <a:off x="5030531" y="4189085"/>
            <a:ext cx="1497106" cy="615997"/>
          </a:xfrm>
          <a:prstGeom prst="rect">
            <a:avLst/>
          </a:prstGeom>
        </p:spPr>
      </p:pic>
      <p:pic>
        <p:nvPicPr>
          <p:cNvPr id="30" name="Picture 29"/>
          <p:cNvPicPr>
            <a:picLocks noChangeAspect="1"/>
          </p:cNvPicPr>
          <p:nvPr/>
        </p:nvPicPr>
        <p:blipFill>
          <a:blip r:embed="rId4"/>
          <a:stretch>
            <a:fillRect/>
          </a:stretch>
        </p:blipFill>
        <p:spPr>
          <a:xfrm>
            <a:off x="3306604" y="2562755"/>
            <a:ext cx="4574479" cy="357116"/>
          </a:xfrm>
          <a:prstGeom prst="rect">
            <a:avLst/>
          </a:prstGeom>
        </p:spPr>
      </p:pic>
      <p:pic>
        <p:nvPicPr>
          <p:cNvPr id="31" name="Picture 30"/>
          <p:cNvPicPr>
            <a:picLocks noChangeAspect="1"/>
          </p:cNvPicPr>
          <p:nvPr/>
        </p:nvPicPr>
        <p:blipFill>
          <a:blip r:embed="rId5"/>
          <a:stretch>
            <a:fillRect/>
          </a:stretch>
        </p:blipFill>
        <p:spPr>
          <a:xfrm>
            <a:off x="3432041" y="3267036"/>
            <a:ext cx="4323603" cy="706215"/>
          </a:xfrm>
          <a:prstGeom prst="rect">
            <a:avLst/>
          </a:prstGeom>
        </p:spPr>
      </p:pic>
      <p:grpSp>
        <p:nvGrpSpPr>
          <p:cNvPr id="26" name="Group 25"/>
          <p:cNvGrpSpPr/>
          <p:nvPr/>
        </p:nvGrpSpPr>
        <p:grpSpPr>
          <a:xfrm>
            <a:off x="1359141" y="2171946"/>
            <a:ext cx="1125571" cy="1174376"/>
            <a:chOff x="161362" y="1810871"/>
            <a:chExt cx="3307977" cy="3451412"/>
          </a:xfrm>
        </p:grpSpPr>
        <p:sp>
          <p:nvSpPr>
            <p:cNvPr id="27" name="Oval 26"/>
            <p:cNvSpPr/>
            <p:nvPr/>
          </p:nvSpPr>
          <p:spPr>
            <a:xfrm>
              <a:off x="161362" y="1810871"/>
              <a:ext cx="3307977" cy="345141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1030942" y="2026024"/>
              <a:ext cx="1264023" cy="1264023"/>
              <a:chOff x="1030942" y="2026024"/>
              <a:chExt cx="1264023" cy="1264023"/>
            </a:xfrm>
          </p:grpSpPr>
          <p:sp>
            <p:nvSpPr>
              <p:cNvPr id="42" name="Oval 41"/>
              <p:cNvSpPr/>
              <p:nvPr/>
            </p:nvSpPr>
            <p:spPr>
              <a:xfrm>
                <a:off x="1030942" y="2026024"/>
                <a:ext cx="1264023" cy="1264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1299881" y="2402542"/>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sp>
            <p:nvSpPr>
              <p:cNvPr id="44" name="Rectangle 43"/>
              <p:cNvSpPr/>
              <p:nvPr/>
            </p:nvSpPr>
            <p:spPr>
              <a:xfrm>
                <a:off x="1299881" y="2819401"/>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grpSp>
        <p:grpSp>
          <p:nvGrpSpPr>
            <p:cNvPr id="32" name="Group 31"/>
            <p:cNvGrpSpPr/>
            <p:nvPr/>
          </p:nvGrpSpPr>
          <p:grpSpPr>
            <a:xfrm>
              <a:off x="1940856" y="3101789"/>
              <a:ext cx="1264023" cy="1264023"/>
              <a:chOff x="1030942" y="2026024"/>
              <a:chExt cx="1264023" cy="1264023"/>
            </a:xfrm>
          </p:grpSpPr>
          <p:sp>
            <p:nvSpPr>
              <p:cNvPr id="39" name="Oval 38"/>
              <p:cNvSpPr/>
              <p:nvPr/>
            </p:nvSpPr>
            <p:spPr>
              <a:xfrm>
                <a:off x="1030942" y="2026024"/>
                <a:ext cx="1264023" cy="1264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1299881" y="2402542"/>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sp>
            <p:nvSpPr>
              <p:cNvPr id="41" name="Rectangle 40"/>
              <p:cNvSpPr/>
              <p:nvPr/>
            </p:nvSpPr>
            <p:spPr>
              <a:xfrm>
                <a:off x="1299881" y="2819401"/>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grpSp>
        <p:grpSp>
          <p:nvGrpSpPr>
            <p:cNvPr id="33" name="Group 32"/>
            <p:cNvGrpSpPr/>
            <p:nvPr/>
          </p:nvGrpSpPr>
          <p:grpSpPr>
            <a:xfrm>
              <a:off x="551328" y="3514165"/>
              <a:ext cx="1264023" cy="1264023"/>
              <a:chOff x="1030942" y="2026024"/>
              <a:chExt cx="1264023" cy="1264023"/>
            </a:xfrm>
          </p:grpSpPr>
          <p:sp>
            <p:nvSpPr>
              <p:cNvPr id="36" name="Oval 35"/>
              <p:cNvSpPr/>
              <p:nvPr/>
            </p:nvSpPr>
            <p:spPr>
              <a:xfrm>
                <a:off x="1030942" y="2026024"/>
                <a:ext cx="1264023" cy="1264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1299881" y="2402542"/>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sp>
            <p:nvSpPr>
              <p:cNvPr id="38" name="Rectangle 37"/>
              <p:cNvSpPr/>
              <p:nvPr/>
            </p:nvSpPr>
            <p:spPr>
              <a:xfrm>
                <a:off x="1299881" y="2819401"/>
                <a:ext cx="726141" cy="1165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grpSp>
        <p:sp>
          <p:nvSpPr>
            <p:cNvPr id="34" name="5-Point Star 33"/>
            <p:cNvSpPr/>
            <p:nvPr/>
          </p:nvSpPr>
          <p:spPr>
            <a:xfrm>
              <a:off x="1030942" y="3778625"/>
              <a:ext cx="277906" cy="277906"/>
            </a:xfrm>
            <a:prstGeom prst="star5">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900379" y="3372323"/>
            <a:ext cx="2226892" cy="369332"/>
          </a:xfrm>
          <a:prstGeom prst="rect">
            <a:avLst/>
          </a:prstGeom>
          <a:noFill/>
        </p:spPr>
        <p:txBody>
          <a:bodyPr wrap="none" rtlCol="0">
            <a:spAutoFit/>
          </a:bodyPr>
          <a:lstStyle/>
          <a:p>
            <a:r>
              <a:rPr lang="ja-JP" altLang="en-US" dirty="0" smtClean="0"/>
              <a:t>部分型</a:t>
            </a:r>
            <a:r>
              <a:rPr lang="en-US" altLang="ja-JP" dirty="0"/>
              <a:t>2</a:t>
            </a:r>
            <a:r>
              <a:rPr lang="en-US" altLang="ja-JP" dirty="0" smtClean="0"/>
              <a:t>: </a:t>
            </a:r>
            <a:r>
              <a:rPr lang="ja-JP" altLang="en-US" dirty="0" smtClean="0"/>
              <a:t>存在比</a:t>
            </a:r>
            <a:r>
              <a:rPr lang="en-US" altLang="ja-JP" dirty="0" smtClean="0"/>
              <a:t>40%</a:t>
            </a:r>
            <a:endParaRPr lang="en-US" dirty="0"/>
          </a:p>
        </p:txBody>
      </p:sp>
      <p:sp>
        <p:nvSpPr>
          <p:cNvPr id="45" name="TextBox 44"/>
          <p:cNvSpPr txBox="1"/>
          <p:nvPr/>
        </p:nvSpPr>
        <p:spPr>
          <a:xfrm>
            <a:off x="900379" y="1854591"/>
            <a:ext cx="2226892" cy="369332"/>
          </a:xfrm>
          <a:prstGeom prst="rect">
            <a:avLst/>
          </a:prstGeom>
          <a:noFill/>
        </p:spPr>
        <p:txBody>
          <a:bodyPr wrap="none" rtlCol="0">
            <a:spAutoFit/>
          </a:bodyPr>
          <a:lstStyle/>
          <a:p>
            <a:r>
              <a:rPr lang="ja-JP" altLang="en-US" dirty="0" smtClean="0"/>
              <a:t>部分型</a:t>
            </a:r>
            <a:r>
              <a:rPr lang="en-US" altLang="ja-JP" dirty="0"/>
              <a:t>1</a:t>
            </a:r>
            <a:r>
              <a:rPr lang="en-US" altLang="ja-JP" dirty="0" smtClean="0"/>
              <a:t>: </a:t>
            </a:r>
            <a:r>
              <a:rPr lang="ja-JP" altLang="en-US" dirty="0" smtClean="0"/>
              <a:t>存在比</a:t>
            </a:r>
            <a:r>
              <a:rPr lang="en-US" altLang="ja-JP" dirty="0" smtClean="0"/>
              <a:t>60%</a:t>
            </a:r>
            <a:endParaRPr lang="en-US" dirty="0"/>
          </a:p>
        </p:txBody>
      </p:sp>
      <p:sp>
        <p:nvSpPr>
          <p:cNvPr id="21" name="Freeform 20"/>
          <p:cNvSpPr/>
          <p:nvPr/>
        </p:nvSpPr>
        <p:spPr>
          <a:xfrm>
            <a:off x="422779" y="1427161"/>
            <a:ext cx="2841121" cy="3691575"/>
          </a:xfrm>
          <a:custGeom>
            <a:avLst/>
            <a:gdLst>
              <a:gd name="connsiteX0" fmla="*/ 2938986 w 3489776"/>
              <a:gd name="connsiteY0" fmla="*/ 276133 h 3691575"/>
              <a:gd name="connsiteX1" fmla="*/ 3467903 w 3489776"/>
              <a:gd name="connsiteY1" fmla="*/ 1477404 h 3691575"/>
              <a:gd name="connsiteX2" fmla="*/ 3306539 w 3489776"/>
              <a:gd name="connsiteY2" fmla="*/ 2597992 h 3691575"/>
              <a:gd name="connsiteX3" fmla="*/ 2562468 w 3489776"/>
              <a:gd name="connsiteY3" fmla="*/ 3539286 h 3691575"/>
              <a:gd name="connsiteX4" fmla="*/ 231645 w 3489776"/>
              <a:gd name="connsiteY4" fmla="*/ 3422745 h 3691575"/>
              <a:gd name="connsiteX5" fmla="*/ 213715 w 3489776"/>
              <a:gd name="connsiteY5" fmla="*/ 1002274 h 3691575"/>
              <a:gd name="connsiteX6" fmla="*/ 1379127 w 3489776"/>
              <a:gd name="connsiteY6" fmla="*/ 52015 h 3691575"/>
              <a:gd name="connsiteX7" fmla="*/ 2938986 w 3489776"/>
              <a:gd name="connsiteY7" fmla="*/ 276133 h 369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89776" h="3691575">
                <a:moveTo>
                  <a:pt x="2938986" y="276133"/>
                </a:moveTo>
                <a:cubicBezTo>
                  <a:pt x="3287115" y="513698"/>
                  <a:pt x="3406644" y="1090428"/>
                  <a:pt x="3467903" y="1477404"/>
                </a:cubicBezTo>
                <a:cubicBezTo>
                  <a:pt x="3529162" y="1864381"/>
                  <a:pt x="3457445" y="2254345"/>
                  <a:pt x="3306539" y="2597992"/>
                </a:cubicBezTo>
                <a:cubicBezTo>
                  <a:pt x="3155633" y="2941639"/>
                  <a:pt x="3074950" y="3401827"/>
                  <a:pt x="2562468" y="3539286"/>
                </a:cubicBezTo>
                <a:cubicBezTo>
                  <a:pt x="2049986" y="3676745"/>
                  <a:pt x="623104" y="3845580"/>
                  <a:pt x="231645" y="3422745"/>
                </a:cubicBezTo>
                <a:cubicBezTo>
                  <a:pt x="-159814" y="2999910"/>
                  <a:pt x="22468" y="1564062"/>
                  <a:pt x="213715" y="1002274"/>
                </a:cubicBezTo>
                <a:cubicBezTo>
                  <a:pt x="404962" y="440486"/>
                  <a:pt x="926409" y="177521"/>
                  <a:pt x="1379127" y="52015"/>
                </a:cubicBezTo>
                <a:cubicBezTo>
                  <a:pt x="1831845" y="-73491"/>
                  <a:pt x="2590857" y="38568"/>
                  <a:pt x="2938986" y="276133"/>
                </a:cubicBezTo>
                <a:close/>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5-Point Star 46"/>
          <p:cNvSpPr/>
          <p:nvPr/>
        </p:nvSpPr>
        <p:spPr>
          <a:xfrm>
            <a:off x="1407376" y="3793899"/>
            <a:ext cx="94560" cy="94560"/>
          </a:xfrm>
          <a:prstGeom prst="star5">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60300" y="5942159"/>
            <a:ext cx="2249962" cy="611832"/>
          </a:xfrm>
          <a:prstGeom prst="rect">
            <a:avLst/>
          </a:prstGeom>
        </p:spPr>
      </p:pic>
    </p:spTree>
    <p:extLst>
      <p:ext uri="{BB962C8B-B14F-4D97-AF65-F5344CB8AC3E}">
        <p14:creationId xmlns:p14="http://schemas.microsoft.com/office/powerpoint/2010/main" val="1278511109"/>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833</TotalTime>
  <Words>1790</Words>
  <Application>Microsoft Macintosh PowerPoint</Application>
  <PresentationFormat>On-screen Show (4:3)</PresentationFormat>
  <Paragraphs>142</Paragraphs>
  <Slides>15</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Calibri</vt:lpstr>
      <vt:lpstr>Hiragino Mincho ProN W3</vt:lpstr>
      <vt:lpstr>Trebuchet MS</vt:lpstr>
      <vt:lpstr>Wingdings</vt:lpstr>
      <vt:lpstr>Wingdings 3</vt:lpstr>
      <vt:lpstr>Yu Gothic</vt:lpstr>
      <vt:lpstr>メイリオ</vt:lpstr>
      <vt:lpstr>Arial</vt:lpstr>
      <vt:lpstr>Facet</vt:lpstr>
      <vt:lpstr>Inferring tumor clonal evolution utilizing population genetics</vt:lpstr>
      <vt:lpstr>Outline</vt:lpstr>
      <vt:lpstr>Clonal evolution of tumor cell population</vt:lpstr>
      <vt:lpstr>Importance of clonal evolution</vt:lpstr>
      <vt:lpstr>Purpose</vt:lpstr>
      <vt:lpstr>Problem</vt:lpstr>
      <vt:lpstr>Preceding studies</vt:lpstr>
      <vt:lpstr>Methods I</vt:lpstr>
      <vt:lpstr>Methods II</vt:lpstr>
      <vt:lpstr>Methods III</vt:lpstr>
      <vt:lpstr>Result I</vt:lpstr>
      <vt:lpstr>Result II</vt:lpstr>
      <vt:lpstr>Conclusions</vt:lpstr>
      <vt:lpstr>Future work</vt:lpstr>
      <vt:lpstr>Acknowledgements</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Inferring tumor clonal evolution utilizing population genetics</dc:title>
  <dc:creator>Y K</dc:creator>
  <cp:lastModifiedBy>Y K</cp:lastModifiedBy>
  <cp:revision>105</cp:revision>
  <dcterms:created xsi:type="dcterms:W3CDTF">2016-09-09T19:19:12Z</dcterms:created>
  <dcterms:modified xsi:type="dcterms:W3CDTF">2016-09-10T09:30:24Z</dcterms:modified>
</cp:coreProperties>
</file>

<file path=docProps/thumbnail.jpeg>
</file>